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4" d="100"/>
          <a:sy n="94" d="100"/>
        </p:scale>
        <p:origin x="148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7/6/2024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7/6/2024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7/6/2024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7/6/2024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7/6/2024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7/6/2024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7/6/2024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7/6/2024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7/6/2024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7/6/2024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7/6/2024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9.jpg"/><Relationship Id="rId4" Type="http://schemas.openxmlformats.org/officeDocument/2006/relationships/image" Target="../media/image28.jpg"/></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Breno Nunes</a:t>
            </a:r>
          </a:p>
          <a:p>
            <a:r>
              <a:rPr lang="en-US" dirty="0">
                <a:solidFill>
                  <a:schemeClr val="bg2"/>
                </a:solidFill>
                <a:latin typeface="Abadi" panose="020B0604020104020204" pitchFamily="34" charset="0"/>
                <a:ea typeface="SF Pro" pitchFamily="2" charset="0"/>
                <a:cs typeface="SF Pro" pitchFamily="2" charset="0"/>
              </a:rPr>
              <a:t>06/07/2024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Describe how data were processed</a:t>
            </a:r>
          </a:p>
          <a:p>
            <a:pPr marL="0" indent="0">
              <a:buNone/>
            </a:pPr>
            <a:r>
              <a:rPr lang="en-US" sz="1600" dirty="0">
                <a:solidFill>
                  <a:schemeClr val="accent3">
                    <a:lumMod val="25000"/>
                  </a:schemeClr>
                </a:solidFill>
                <a:latin typeface="Abadi" panose="020B0604020104020204" pitchFamily="34" charset="0"/>
              </a:rPr>
              <a:t>Create a training label for landing outcomes where successful = 1 and failure = 0. The Outcome column has two components: ‘Mission Outcome’ and ‘Landing Location’. Add a new training label column named ‘class’ with a value of 1 if the ‘Mission Outcome’ is True, and 0 otherwise. The value mapping is as follows:</a:t>
            </a:r>
          </a:p>
          <a:p>
            <a:pPr marL="0" indent="0">
              <a:buNone/>
            </a:pPr>
            <a:r>
              <a:rPr lang="en-US" sz="1600" dirty="0">
                <a:solidFill>
                  <a:schemeClr val="accent3">
                    <a:lumMod val="25000"/>
                  </a:schemeClr>
                </a:solidFill>
                <a:latin typeface="Abadi" panose="020B0604020104020204" pitchFamily="34" charset="0"/>
              </a:rPr>
              <a:t>True ASDS, True RTLS, &amp; True Ocean – set to -&gt; 1</a:t>
            </a:r>
          </a:p>
          <a:p>
            <a:pPr marL="0" indent="0">
              <a:buNone/>
            </a:pPr>
            <a:r>
              <a:rPr lang="en-US" sz="1600" dirty="0">
                <a:solidFill>
                  <a:schemeClr val="accent3">
                    <a:lumMod val="25000"/>
                  </a:schemeClr>
                </a:solidFill>
                <a:latin typeface="Abadi" panose="020B0604020104020204" pitchFamily="34" charset="0"/>
              </a:rPr>
              <a:t>None </a:t>
            </a:r>
            <a:r>
              <a:rPr lang="en-US" sz="1600" dirty="0" err="1">
                <a:solidFill>
                  <a:schemeClr val="accent3">
                    <a:lumMod val="25000"/>
                  </a:schemeClr>
                </a:solidFill>
                <a:latin typeface="Abadi" panose="020B0604020104020204" pitchFamily="34" charset="0"/>
              </a:rPr>
              <a:t>None</a:t>
            </a:r>
            <a:r>
              <a:rPr lang="en-US" sz="1600" dirty="0">
                <a:solidFill>
                  <a:schemeClr val="accent3">
                    <a:lumMod val="25000"/>
                  </a:schemeClr>
                </a:solidFill>
                <a:latin typeface="Abadi" panose="020B0604020104020204" pitchFamily="34" charset="0"/>
              </a:rPr>
              <a:t>, False ASDS, None ASDS, False Ocean, False RTLS – set to -&gt; 0</a:t>
            </a:r>
          </a:p>
          <a:p>
            <a:pPr marL="0" indent="0">
              <a:buNone/>
            </a:pP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Add the GitHub URL:</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https://github.com/bsensix/IBM_Data_Science_Professional_Certification/blob/main/Module_1/data_wrangling.ipynb</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02999" y="1544320"/>
            <a:ext cx="9745589" cy="4632643"/>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Summarize what charts were plotted and why you used those charts</a:t>
            </a:r>
            <a:br>
              <a:rPr lang="en-US" sz="2200" dirty="0">
                <a:solidFill>
                  <a:schemeClr val="accent3">
                    <a:lumMod val="25000"/>
                  </a:schemeClr>
                </a:solidFill>
                <a:latin typeface="Abadi"/>
              </a:rPr>
            </a:br>
            <a:br>
              <a:rPr lang="en-US" sz="2200" dirty="0">
                <a:solidFill>
                  <a:schemeClr val="accent3">
                    <a:lumMod val="25000"/>
                  </a:schemeClr>
                </a:solidFill>
                <a:latin typeface="Abadi"/>
              </a:rPr>
            </a:br>
            <a:r>
              <a:rPr lang="en-US" sz="1600" dirty="0">
                <a:solidFill>
                  <a:schemeClr val="accent3">
                    <a:lumMod val="25000"/>
                  </a:schemeClr>
                </a:solidFill>
                <a:latin typeface="Abadi"/>
              </a:rPr>
              <a:t>Exploratory Data Analysis was performed on the variables Flight Number, Payload Mass, Launch Site, Orbit, Class, and Year. The plots used include: Flight Number vs. Payload </a:t>
            </a:r>
            <a:r>
              <a:rPr lang="en-US" sz="1600" dirty="0" err="1">
                <a:solidFill>
                  <a:schemeClr val="accent3">
                    <a:lumMod val="25000"/>
                  </a:schemeClr>
                </a:solidFill>
                <a:latin typeface="Abadi"/>
              </a:rPr>
              <a:t>MassFlight</a:t>
            </a:r>
            <a:r>
              <a:rPr lang="en-US" sz="1600" dirty="0">
                <a:solidFill>
                  <a:schemeClr val="accent3">
                    <a:lumMod val="25000"/>
                  </a:schemeClr>
                </a:solidFill>
                <a:latin typeface="Abadi"/>
              </a:rPr>
              <a:t> Number vs. Launch </a:t>
            </a:r>
            <a:r>
              <a:rPr lang="en-US" sz="1600" dirty="0" err="1">
                <a:solidFill>
                  <a:schemeClr val="accent3">
                    <a:lumMod val="25000"/>
                  </a:schemeClr>
                </a:solidFill>
                <a:latin typeface="Abadi"/>
              </a:rPr>
              <a:t>SitePayload</a:t>
            </a:r>
            <a:r>
              <a:rPr lang="en-US" sz="1600" dirty="0">
                <a:solidFill>
                  <a:schemeClr val="accent3">
                    <a:lumMod val="25000"/>
                  </a:schemeClr>
                </a:solidFill>
                <a:latin typeface="Abadi"/>
              </a:rPr>
              <a:t> Mass vs. Launch </a:t>
            </a:r>
            <a:r>
              <a:rPr lang="en-US" sz="1600" dirty="0" err="1">
                <a:solidFill>
                  <a:schemeClr val="accent3">
                    <a:lumMod val="25000"/>
                  </a:schemeClr>
                </a:solidFill>
                <a:latin typeface="Abadi"/>
              </a:rPr>
              <a:t>SiteOrbit</a:t>
            </a:r>
            <a:r>
              <a:rPr lang="en-US" sz="1600" dirty="0">
                <a:solidFill>
                  <a:schemeClr val="accent3">
                    <a:lumMod val="25000"/>
                  </a:schemeClr>
                </a:solidFill>
                <a:latin typeface="Abadi"/>
              </a:rPr>
              <a:t> vs. Success </a:t>
            </a:r>
            <a:r>
              <a:rPr lang="en-US" sz="1600" dirty="0" err="1">
                <a:solidFill>
                  <a:schemeClr val="accent3">
                    <a:lumMod val="25000"/>
                  </a:schemeClr>
                </a:solidFill>
                <a:latin typeface="Abadi"/>
              </a:rPr>
              <a:t>RateFlight</a:t>
            </a:r>
            <a:r>
              <a:rPr lang="en-US" sz="1600" dirty="0">
                <a:solidFill>
                  <a:schemeClr val="accent3">
                    <a:lumMod val="25000"/>
                  </a:schemeClr>
                </a:solidFill>
                <a:latin typeface="Abadi"/>
              </a:rPr>
              <a:t> Number vs. </a:t>
            </a:r>
            <a:r>
              <a:rPr lang="en-US" sz="1600" dirty="0" err="1">
                <a:solidFill>
                  <a:schemeClr val="accent3">
                    <a:lumMod val="25000"/>
                  </a:schemeClr>
                </a:solidFill>
                <a:latin typeface="Abadi"/>
              </a:rPr>
              <a:t>OrbitPayload</a:t>
            </a:r>
            <a:r>
              <a:rPr lang="en-US" sz="1600" dirty="0">
                <a:solidFill>
                  <a:schemeClr val="accent3">
                    <a:lumMod val="25000"/>
                  </a:schemeClr>
                </a:solidFill>
                <a:latin typeface="Abadi"/>
              </a:rPr>
              <a:t> vs. </a:t>
            </a:r>
            <a:r>
              <a:rPr lang="en-US" sz="1600" dirty="0" err="1">
                <a:solidFill>
                  <a:schemeClr val="accent3">
                    <a:lumMod val="25000"/>
                  </a:schemeClr>
                </a:solidFill>
                <a:latin typeface="Abadi"/>
              </a:rPr>
              <a:t>OrbitSuccess</a:t>
            </a:r>
            <a:r>
              <a:rPr lang="en-US" sz="1600" dirty="0">
                <a:solidFill>
                  <a:schemeClr val="accent3">
                    <a:lumMod val="25000"/>
                  </a:schemeClr>
                </a:solidFill>
                <a:latin typeface="Abadi"/>
              </a:rPr>
              <a:t> Yearly Trend.</a:t>
            </a:r>
          </a:p>
          <a:p>
            <a:pPr marL="0" indent="0" algn="just">
              <a:lnSpc>
                <a:spcPct val="100000"/>
              </a:lnSpc>
              <a:spcBef>
                <a:spcPts val="1400"/>
              </a:spcBef>
              <a:buNone/>
            </a:pPr>
            <a:r>
              <a:rPr lang="en-US" sz="1600" dirty="0">
                <a:solidFill>
                  <a:schemeClr val="accent3">
                    <a:lumMod val="25000"/>
                  </a:schemeClr>
                </a:solidFill>
                <a:latin typeface="Abadi"/>
              </a:rPr>
              <a:t>Scatter plots, line charts, and bar plots were used to compare relationships between variables to determine if a relationship exists, which could then be used in training the machine learning model.</a:t>
            </a:r>
            <a:br>
              <a:rPr lang="en-US" sz="1600" dirty="0">
                <a:solidFill>
                  <a:schemeClr val="accent3">
                    <a:lumMod val="25000"/>
                  </a:schemeClr>
                </a:solidFill>
                <a:latin typeface="Abadi"/>
              </a:rPr>
            </a:b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https://github.com/bsensix/IBM_Data_Science_Professional_Certification/blob/main/Module_2/EDA_Visualization.ipynb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p>
          <a:p>
            <a:pPr marL="0" indent="0">
              <a:lnSpc>
                <a:spcPct val="100000"/>
              </a:lnSpc>
              <a:spcBef>
                <a:spcPts val="1400"/>
              </a:spcBef>
              <a:buNone/>
            </a:pPr>
            <a:br>
              <a:rPr lang="en-US" sz="2200" dirty="0">
                <a:solidFill>
                  <a:schemeClr val="accent3">
                    <a:lumMod val="25000"/>
                  </a:schemeClr>
                </a:solidFill>
                <a:latin typeface="Abadi"/>
              </a:rPr>
            </a:br>
            <a:r>
              <a:rPr lang="en-US" sz="1600" dirty="0">
                <a:solidFill>
                  <a:schemeClr val="accent3">
                    <a:lumMod val="25000"/>
                  </a:schemeClr>
                </a:solidFill>
                <a:latin typeface="Abadi"/>
              </a:rPr>
              <a:t>The dataset was loaded into an IBM DB2 Database. Queries were performed using SQL Python integration to gain a better understanding of the dataset. </a:t>
            </a:r>
          </a:p>
          <a:p>
            <a:pPr marL="0" indent="0">
              <a:lnSpc>
                <a:spcPct val="100000"/>
              </a:lnSpc>
              <a:spcBef>
                <a:spcPts val="1400"/>
              </a:spcBef>
              <a:buNone/>
            </a:pPr>
            <a:r>
              <a:rPr lang="en-US" sz="1600" dirty="0">
                <a:solidFill>
                  <a:schemeClr val="accent3">
                    <a:lumMod val="25000"/>
                  </a:schemeClr>
                </a:solidFill>
                <a:latin typeface="Abadi"/>
              </a:rPr>
              <a:t>Queries were made to retrieve information about launch site names, mission outcomes, various payload sizes of customers, booster versions, and landing outcomes.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https://github.com/bsensix/IBM_Data_Science_Professional_Certification/blob/main/Module_2/EDA_SQL.ipynb</a:t>
            </a:r>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map</a:t>
            </a:r>
          </a:p>
          <a:p>
            <a:pPr marL="0" indent="0">
              <a:lnSpc>
                <a:spcPct val="100000"/>
              </a:lnSpc>
              <a:spcBef>
                <a:spcPts val="1400"/>
              </a:spcBef>
              <a:buNone/>
            </a:pPr>
            <a:r>
              <a:rPr lang="en-US" sz="1600" dirty="0">
                <a:latin typeface="Abadi" panose="020B0604020104020204" pitchFamily="34" charset="0"/>
              </a:rPr>
              <a:t>Folium maps mark Launch Sites, successful and unsuccessful landings, and a proximity example to key locations such as Railways, Highways, Coasts, and Cities. This helps us understand why launch sites are located in specific areas and visualizes successful landings relative to their locations.</a:t>
            </a:r>
            <a:br>
              <a:rPr lang="en-US" sz="2200" dirty="0">
                <a:solidFill>
                  <a:schemeClr val="accent3">
                    <a:lumMod val="25000"/>
                  </a:schemeClr>
                </a:solidFill>
                <a:latin typeface="Abadi" panose="020B0604020104020204" pitchFamily="34" charset="0"/>
              </a:rPr>
            </a:b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https://github.com/bsensix/IBM_Data_Science_Professional_Certification/blob/main/Module_3/interactive_visual_analytics_folium.ipynb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plots/graphs and interactions you have added to a dashboard</a:t>
            </a:r>
          </a:p>
          <a:p>
            <a:pPr marL="0" indent="0">
              <a:lnSpc>
                <a:spcPct val="100000"/>
              </a:lnSpc>
              <a:spcBef>
                <a:spcPts val="1400"/>
              </a:spcBef>
              <a:buNone/>
            </a:pPr>
            <a:r>
              <a:rPr lang="en-US" sz="1600" dirty="0">
                <a:latin typeface="Abadi" panose="020B0604020104020204" pitchFamily="34" charset="0"/>
              </a:rPr>
              <a:t>The dashboard includes a pie chart and a scatter plot. The pie chart can display the distribution of successful landings across all launch sites or the success rates of individual launch sites. The scatter plot takes two inputs: all sites or an individual site, and payload mass on a slider ranging from 0 to 10,000 kg. The pie chart is used to visualize the success rate of launch sites. The scatter plot helps us see how success varies across launch sites, payload mass, and booster version categories.</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Add the GitHub URL:</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https://github.com/bsensix/IBM_Data_Science_Professional_Certification/blob/main/Module_3/spacex_dash_app.py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49044" y="1586124"/>
            <a:ext cx="3971636" cy="462163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Add the GitHub URL:</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https://github.com/bsensix/IBM_Data_Science_Professional_Certification/blob/main/Module_4/machine_learning_prediction.ipynb</a:t>
            </a:r>
          </a:p>
          <a:p>
            <a:pPr>
              <a:lnSpc>
                <a:spcPct val="100000"/>
              </a:lnSpc>
              <a:spcBef>
                <a:spcPts val="1400"/>
              </a:spcBef>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ontent Placeholder 4">
            <a:extLst>
              <a:ext uri="{FF2B5EF4-FFF2-40B4-BE49-F238E27FC236}">
                <a16:creationId xmlns:a16="http://schemas.microsoft.com/office/drawing/2014/main" id="{6E0C5BA7-198E-37DA-ED69-B8D7152F1BF3}"/>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6" name="Retângulo 5">
            <a:extLst>
              <a:ext uri="{FF2B5EF4-FFF2-40B4-BE49-F238E27FC236}">
                <a16:creationId xmlns:a16="http://schemas.microsoft.com/office/drawing/2014/main" id="{627ED0AE-ED09-CEB7-64B3-238994E8B2F1}"/>
              </a:ext>
            </a:extLst>
          </p:cNvPr>
          <p:cNvSpPr/>
          <p:nvPr/>
        </p:nvSpPr>
        <p:spPr>
          <a:xfrm>
            <a:off x="6096000" y="1920240"/>
            <a:ext cx="1554480" cy="863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object 12">
            <a:extLst>
              <a:ext uri="{FF2B5EF4-FFF2-40B4-BE49-F238E27FC236}">
                <a16:creationId xmlns:a16="http://schemas.microsoft.com/office/drawing/2014/main" id="{7A13A4F5-9E91-9211-6E1C-A33C4AE913B5}"/>
              </a:ext>
            </a:extLst>
          </p:cNvPr>
          <p:cNvSpPr txBox="1"/>
          <p:nvPr/>
        </p:nvSpPr>
        <p:spPr>
          <a:xfrm>
            <a:off x="5851106" y="2094604"/>
            <a:ext cx="1727867" cy="446917"/>
          </a:xfrm>
          <a:prstGeom prst="rect">
            <a:avLst/>
          </a:prstGeom>
        </p:spPr>
        <p:txBody>
          <a:bodyPr vert="horz" wrap="square" lIns="0" tIns="36195" rIns="0" bIns="0" rtlCol="0">
            <a:spAutoFit/>
          </a:bodyPr>
          <a:lstStyle/>
          <a:p>
            <a:pPr marL="479425" marR="5080" indent="-466725" algn="ctr">
              <a:lnSpc>
                <a:spcPts val="1639"/>
              </a:lnSpc>
              <a:spcBef>
                <a:spcPts val="285"/>
              </a:spcBef>
            </a:pPr>
            <a:r>
              <a:rPr lang="pt-BR" sz="1500" spc="-5" dirty="0">
                <a:solidFill>
                  <a:srgbClr val="FFFFFF"/>
                </a:solidFill>
                <a:latin typeface="Carlito"/>
                <a:cs typeface="Carlito"/>
              </a:rPr>
              <a:t>Filter </a:t>
            </a:r>
            <a:r>
              <a:rPr lang="pt-BR" sz="1500" spc="-5" dirty="0" err="1">
                <a:solidFill>
                  <a:srgbClr val="FFFFFF"/>
                </a:solidFill>
                <a:latin typeface="Carlito"/>
                <a:cs typeface="Carlito"/>
              </a:rPr>
              <a:t>colunm</a:t>
            </a:r>
            <a:r>
              <a:rPr lang="pt-BR" sz="1500" spc="-5" dirty="0">
                <a:solidFill>
                  <a:srgbClr val="FFFFFF"/>
                </a:solidFill>
                <a:latin typeface="Carlito"/>
                <a:cs typeface="Carlito"/>
              </a:rPr>
              <a:t> </a:t>
            </a:r>
            <a:r>
              <a:rPr lang="pt-BR" sz="1500" spc="-5" dirty="0" err="1">
                <a:solidFill>
                  <a:srgbClr val="FFFFFF"/>
                </a:solidFill>
                <a:latin typeface="Carlito"/>
                <a:cs typeface="Carlito"/>
              </a:rPr>
              <a:t>Class</a:t>
            </a:r>
            <a:br>
              <a:rPr lang="pt-BR" sz="1500" spc="-5" dirty="0">
                <a:solidFill>
                  <a:srgbClr val="FFFFFF"/>
                </a:solidFill>
                <a:latin typeface="Carlito"/>
                <a:cs typeface="Carlito"/>
              </a:rPr>
            </a:br>
            <a:r>
              <a:rPr lang="pt-BR" sz="1500" spc="-5" dirty="0" err="1">
                <a:solidFill>
                  <a:srgbClr val="FFFFFF"/>
                </a:solidFill>
                <a:latin typeface="Carlito"/>
                <a:cs typeface="Carlito"/>
              </a:rPr>
              <a:t>from</a:t>
            </a:r>
            <a:r>
              <a:rPr lang="pt-BR" sz="1500" spc="-5" dirty="0">
                <a:solidFill>
                  <a:srgbClr val="FFFFFF"/>
                </a:solidFill>
                <a:latin typeface="Carlito"/>
                <a:cs typeface="Carlito"/>
              </a:rPr>
              <a:t> </a:t>
            </a:r>
            <a:r>
              <a:rPr lang="pt-BR" sz="1500" spc="-5" dirty="0" err="1">
                <a:solidFill>
                  <a:srgbClr val="FFFFFF"/>
                </a:solidFill>
                <a:latin typeface="Carlito"/>
                <a:cs typeface="Carlito"/>
              </a:rPr>
              <a:t>dataset</a:t>
            </a:r>
            <a:endParaRPr sz="1500" dirty="0">
              <a:latin typeface="Carlito"/>
              <a:cs typeface="Carlito"/>
            </a:endParaRPr>
          </a:p>
        </p:txBody>
      </p:sp>
      <p:cxnSp>
        <p:nvCxnSpPr>
          <p:cNvPr id="8" name="Conector de Seta Reta 7">
            <a:extLst>
              <a:ext uri="{FF2B5EF4-FFF2-40B4-BE49-F238E27FC236}">
                <a16:creationId xmlns:a16="http://schemas.microsoft.com/office/drawing/2014/main" id="{E5FDC6A2-D4D5-3942-EA83-EFA9B63AC63B}"/>
              </a:ext>
            </a:extLst>
          </p:cNvPr>
          <p:cNvCxnSpPr>
            <a:cxnSpLocks/>
            <a:stCxn id="6" idx="2"/>
          </p:cNvCxnSpPr>
          <p:nvPr/>
        </p:nvCxnSpPr>
        <p:spPr>
          <a:xfrm>
            <a:off x="6873240" y="2783840"/>
            <a:ext cx="0" cy="243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tângulo 8">
            <a:extLst>
              <a:ext uri="{FF2B5EF4-FFF2-40B4-BE49-F238E27FC236}">
                <a16:creationId xmlns:a16="http://schemas.microsoft.com/office/drawing/2014/main" id="{43039EF0-D7F9-D273-55CD-07F2EE416012}"/>
              </a:ext>
            </a:extLst>
          </p:cNvPr>
          <p:cNvSpPr/>
          <p:nvPr/>
        </p:nvSpPr>
        <p:spPr>
          <a:xfrm>
            <a:off x="6111239" y="3072785"/>
            <a:ext cx="1650997" cy="10293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bject 12">
            <a:extLst>
              <a:ext uri="{FF2B5EF4-FFF2-40B4-BE49-F238E27FC236}">
                <a16:creationId xmlns:a16="http://schemas.microsoft.com/office/drawing/2014/main" id="{0548FF75-DC36-7AC1-2060-8EE38D1ADCE0}"/>
              </a:ext>
            </a:extLst>
          </p:cNvPr>
          <p:cNvSpPr txBox="1"/>
          <p:nvPr/>
        </p:nvSpPr>
        <p:spPr>
          <a:xfrm>
            <a:off x="6128672" y="3094435"/>
            <a:ext cx="1945075" cy="731867"/>
          </a:xfrm>
          <a:prstGeom prst="rect">
            <a:avLst/>
          </a:prstGeom>
        </p:spPr>
        <p:txBody>
          <a:bodyPr vert="horz" wrap="square" lIns="0" tIns="36195" rIns="0" bIns="0" rtlCol="0">
            <a:spAutoFit/>
          </a:bodyPr>
          <a:lstStyle/>
          <a:p>
            <a:pPr marL="479425" marR="5080" indent="-466725">
              <a:lnSpc>
                <a:spcPts val="1639"/>
              </a:lnSpc>
              <a:spcBef>
                <a:spcPts val="285"/>
              </a:spcBef>
            </a:pPr>
            <a:r>
              <a:rPr lang="pt-BR" sz="1600" spc="-15" dirty="0" err="1">
                <a:solidFill>
                  <a:srgbClr val="FFFFFF"/>
                </a:solidFill>
                <a:latin typeface="Carlito"/>
                <a:cs typeface="Carlito"/>
              </a:rPr>
              <a:t>Transform</a:t>
            </a:r>
            <a:r>
              <a:rPr lang="pt-BR" sz="1600" spc="-15" dirty="0">
                <a:solidFill>
                  <a:srgbClr val="FFFFFF"/>
                </a:solidFill>
                <a:latin typeface="Carlito"/>
                <a:cs typeface="Carlito"/>
              </a:rPr>
              <a:t>  features </a:t>
            </a:r>
          </a:p>
          <a:p>
            <a:pPr marL="479425" marR="5080" indent="-466725">
              <a:lnSpc>
                <a:spcPts val="1639"/>
              </a:lnSpc>
              <a:spcBef>
                <a:spcPts val="285"/>
              </a:spcBef>
            </a:pPr>
            <a:r>
              <a:rPr lang="pt-BR" sz="1600" spc="-15" dirty="0" err="1">
                <a:solidFill>
                  <a:srgbClr val="FFFFFF"/>
                </a:solidFill>
                <a:latin typeface="Carlito"/>
                <a:cs typeface="Carlito"/>
              </a:rPr>
              <a:t>using</a:t>
            </a:r>
            <a:r>
              <a:rPr lang="pt-BR" sz="1600" spc="-15" dirty="0">
                <a:solidFill>
                  <a:srgbClr val="FFFFFF"/>
                </a:solidFill>
                <a:latin typeface="Carlito"/>
                <a:cs typeface="Carlito"/>
              </a:rPr>
              <a:t> Standard</a:t>
            </a:r>
          </a:p>
          <a:p>
            <a:pPr marL="479425" marR="5080" indent="-466725">
              <a:lnSpc>
                <a:spcPts val="1639"/>
              </a:lnSpc>
              <a:spcBef>
                <a:spcPts val="285"/>
              </a:spcBef>
            </a:pPr>
            <a:r>
              <a:rPr lang="pt-BR" sz="1600" spc="-15" dirty="0">
                <a:solidFill>
                  <a:srgbClr val="FFFFFF"/>
                </a:solidFill>
                <a:latin typeface="Carlito"/>
                <a:cs typeface="Carlito"/>
              </a:rPr>
              <a:t> </a:t>
            </a:r>
            <a:r>
              <a:rPr lang="pt-BR" sz="1600" spc="-15" dirty="0" err="1">
                <a:solidFill>
                  <a:srgbClr val="FFFFFF"/>
                </a:solidFill>
                <a:latin typeface="Carlito"/>
                <a:cs typeface="Carlito"/>
              </a:rPr>
              <a:t>Scaler</a:t>
            </a:r>
            <a:r>
              <a:rPr lang="pt-BR" sz="1500" spc="-5" dirty="0">
                <a:solidFill>
                  <a:srgbClr val="FFFFFF"/>
                </a:solidFill>
                <a:latin typeface="Carlito"/>
                <a:cs typeface="Carlito"/>
              </a:rPr>
              <a:t> </a:t>
            </a:r>
            <a:endParaRPr sz="1500" dirty="0">
              <a:latin typeface="Carlito"/>
              <a:cs typeface="Carlito"/>
            </a:endParaRPr>
          </a:p>
        </p:txBody>
      </p:sp>
      <p:cxnSp>
        <p:nvCxnSpPr>
          <p:cNvPr id="11" name="Conector de Seta Reta 10">
            <a:extLst>
              <a:ext uri="{FF2B5EF4-FFF2-40B4-BE49-F238E27FC236}">
                <a16:creationId xmlns:a16="http://schemas.microsoft.com/office/drawing/2014/main" id="{94DDDA41-8505-5C8E-CC89-F4B931878029}"/>
              </a:ext>
            </a:extLst>
          </p:cNvPr>
          <p:cNvCxnSpPr>
            <a:cxnSpLocks/>
          </p:cNvCxnSpPr>
          <p:nvPr/>
        </p:nvCxnSpPr>
        <p:spPr>
          <a:xfrm>
            <a:off x="6873240" y="4033789"/>
            <a:ext cx="0" cy="352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tângulo 14">
            <a:extLst>
              <a:ext uri="{FF2B5EF4-FFF2-40B4-BE49-F238E27FC236}">
                <a16:creationId xmlns:a16="http://schemas.microsoft.com/office/drawing/2014/main" id="{7C781DB0-097C-799F-A01D-D014DBED327A}"/>
              </a:ext>
            </a:extLst>
          </p:cNvPr>
          <p:cNvSpPr/>
          <p:nvPr/>
        </p:nvSpPr>
        <p:spPr>
          <a:xfrm>
            <a:off x="6111238" y="4386416"/>
            <a:ext cx="1650997" cy="5744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bject 12">
            <a:extLst>
              <a:ext uri="{FF2B5EF4-FFF2-40B4-BE49-F238E27FC236}">
                <a16:creationId xmlns:a16="http://schemas.microsoft.com/office/drawing/2014/main" id="{76C77A9A-B17F-0CD5-0389-DB629DEB1F84}"/>
              </a:ext>
            </a:extLst>
          </p:cNvPr>
          <p:cNvSpPr txBox="1"/>
          <p:nvPr/>
        </p:nvSpPr>
        <p:spPr>
          <a:xfrm>
            <a:off x="6152994" y="4436733"/>
            <a:ext cx="2799079" cy="446917"/>
          </a:xfrm>
          <a:prstGeom prst="rect">
            <a:avLst/>
          </a:prstGeom>
        </p:spPr>
        <p:txBody>
          <a:bodyPr vert="horz" wrap="square" lIns="0" tIns="36195" rIns="0" bIns="0" rtlCol="0">
            <a:spAutoFit/>
          </a:bodyPr>
          <a:lstStyle/>
          <a:p>
            <a:pPr marL="479425" marR="5080" indent="-466725">
              <a:lnSpc>
                <a:spcPts val="1639"/>
              </a:lnSpc>
              <a:spcBef>
                <a:spcPts val="285"/>
              </a:spcBef>
            </a:pPr>
            <a:r>
              <a:rPr lang="pt-BR" sz="1500" spc="-5" dirty="0" err="1">
                <a:solidFill>
                  <a:srgbClr val="FFFFFF"/>
                </a:solidFill>
                <a:latin typeface="Carlito"/>
                <a:cs typeface="Carlito"/>
              </a:rPr>
              <a:t>Train</a:t>
            </a:r>
            <a:r>
              <a:rPr lang="pt-BR" sz="1500" spc="-5" dirty="0">
                <a:solidFill>
                  <a:srgbClr val="FFFFFF"/>
                </a:solidFill>
                <a:latin typeface="Carlito"/>
                <a:cs typeface="Carlito"/>
              </a:rPr>
              <a:t> </a:t>
            </a:r>
            <a:r>
              <a:rPr lang="pt-BR" sz="1500" spc="-5" dirty="0" err="1">
                <a:solidFill>
                  <a:srgbClr val="FFFFFF"/>
                </a:solidFill>
                <a:latin typeface="Carlito"/>
                <a:cs typeface="Carlito"/>
              </a:rPr>
              <a:t>and</a:t>
            </a:r>
            <a:r>
              <a:rPr lang="pt-BR" sz="1500" spc="-5" dirty="0">
                <a:solidFill>
                  <a:srgbClr val="FFFFFF"/>
                </a:solidFill>
                <a:latin typeface="Carlito"/>
                <a:cs typeface="Carlito"/>
              </a:rPr>
              <a:t> </a:t>
            </a:r>
            <a:r>
              <a:rPr lang="pt-BR" sz="1500" spc="-5" dirty="0" err="1">
                <a:solidFill>
                  <a:srgbClr val="FFFFFF"/>
                </a:solidFill>
                <a:latin typeface="Carlito"/>
                <a:cs typeface="Carlito"/>
              </a:rPr>
              <a:t>test</a:t>
            </a:r>
            <a:br>
              <a:rPr lang="pt-BR" sz="1500" spc="-5" dirty="0">
                <a:solidFill>
                  <a:srgbClr val="FFFFFF"/>
                </a:solidFill>
                <a:latin typeface="Carlito"/>
                <a:cs typeface="Carlito"/>
              </a:rPr>
            </a:br>
            <a:endParaRPr sz="1500" dirty="0">
              <a:latin typeface="Carlito"/>
              <a:cs typeface="Carlito"/>
            </a:endParaRPr>
          </a:p>
        </p:txBody>
      </p:sp>
      <p:sp>
        <p:nvSpPr>
          <p:cNvPr id="18" name="Retângulo 17">
            <a:extLst>
              <a:ext uri="{FF2B5EF4-FFF2-40B4-BE49-F238E27FC236}">
                <a16:creationId xmlns:a16="http://schemas.microsoft.com/office/drawing/2014/main" id="{E7952ED8-52C2-30C9-96BF-A8E9BE8ED1CB}"/>
              </a:ext>
            </a:extLst>
          </p:cNvPr>
          <p:cNvSpPr/>
          <p:nvPr/>
        </p:nvSpPr>
        <p:spPr>
          <a:xfrm>
            <a:off x="6152994" y="5304723"/>
            <a:ext cx="2561778" cy="5744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object 12">
            <a:extLst>
              <a:ext uri="{FF2B5EF4-FFF2-40B4-BE49-F238E27FC236}">
                <a16:creationId xmlns:a16="http://schemas.microsoft.com/office/drawing/2014/main" id="{FB2C74BE-18B8-A588-CAF3-BF35F8ED15E4}"/>
              </a:ext>
            </a:extLst>
          </p:cNvPr>
          <p:cNvSpPr txBox="1"/>
          <p:nvPr/>
        </p:nvSpPr>
        <p:spPr>
          <a:xfrm>
            <a:off x="6328060" y="5382641"/>
            <a:ext cx="2799077" cy="446917"/>
          </a:xfrm>
          <a:prstGeom prst="rect">
            <a:avLst/>
          </a:prstGeom>
        </p:spPr>
        <p:txBody>
          <a:bodyPr vert="horz" wrap="square" lIns="0" tIns="36195" rIns="0" bIns="0" rtlCol="0">
            <a:spAutoFit/>
          </a:bodyPr>
          <a:lstStyle/>
          <a:p>
            <a:pPr marL="479425" marR="5080" indent="-466725">
              <a:lnSpc>
                <a:spcPts val="1639"/>
              </a:lnSpc>
              <a:spcBef>
                <a:spcPts val="285"/>
              </a:spcBef>
            </a:pPr>
            <a:r>
              <a:rPr lang="pt-BR" sz="1500" dirty="0">
                <a:solidFill>
                  <a:srgbClr val="FFFFFF"/>
                </a:solidFill>
                <a:latin typeface="Carlito"/>
                <a:cs typeface="Carlito"/>
              </a:rPr>
              <a:t>Grid </a:t>
            </a:r>
            <a:r>
              <a:rPr lang="pt-BR" sz="1500" dirty="0" err="1">
                <a:solidFill>
                  <a:srgbClr val="FFFFFF"/>
                </a:solidFill>
                <a:latin typeface="Carlito"/>
                <a:cs typeface="Carlito"/>
              </a:rPr>
              <a:t>SearchCV</a:t>
            </a:r>
            <a:r>
              <a:rPr lang="pt-BR" sz="1500" dirty="0">
                <a:solidFill>
                  <a:srgbClr val="FFFFFF"/>
                </a:solidFill>
                <a:latin typeface="Carlito"/>
                <a:cs typeface="Carlito"/>
              </a:rPr>
              <a:t> </a:t>
            </a:r>
            <a:r>
              <a:rPr lang="pt-BR" sz="1500" dirty="0" err="1">
                <a:solidFill>
                  <a:srgbClr val="FFFFFF"/>
                </a:solidFill>
                <a:latin typeface="Carlito"/>
                <a:cs typeface="Carlito"/>
              </a:rPr>
              <a:t>to</a:t>
            </a:r>
            <a:r>
              <a:rPr lang="pt-BR" sz="1500" dirty="0">
                <a:solidFill>
                  <a:srgbClr val="FFFFFF"/>
                </a:solidFill>
                <a:latin typeface="Carlito"/>
                <a:cs typeface="Carlito"/>
              </a:rPr>
              <a:t> </a:t>
            </a:r>
            <a:r>
              <a:rPr lang="pt-BR" sz="1500" dirty="0" err="1">
                <a:solidFill>
                  <a:srgbClr val="FFFFFF"/>
                </a:solidFill>
                <a:latin typeface="Carlito"/>
                <a:cs typeface="Carlito"/>
              </a:rPr>
              <a:t>find</a:t>
            </a:r>
            <a:r>
              <a:rPr lang="pt-BR" sz="1500" dirty="0">
                <a:solidFill>
                  <a:srgbClr val="FFFFFF"/>
                </a:solidFill>
                <a:latin typeface="Carlito"/>
                <a:cs typeface="Carlito"/>
              </a:rPr>
              <a:t> </a:t>
            </a:r>
            <a:r>
              <a:rPr lang="pt-BR" sz="1500" dirty="0" err="1">
                <a:solidFill>
                  <a:srgbClr val="FFFFFF"/>
                </a:solidFill>
                <a:latin typeface="Carlito"/>
                <a:cs typeface="Carlito"/>
              </a:rPr>
              <a:t>optimal</a:t>
            </a:r>
            <a:r>
              <a:rPr lang="pt-BR" sz="1500" dirty="0">
                <a:solidFill>
                  <a:srgbClr val="FFFFFF"/>
                </a:solidFill>
                <a:latin typeface="Carlito"/>
                <a:cs typeface="Carlito"/>
              </a:rPr>
              <a:t> </a:t>
            </a:r>
            <a:r>
              <a:rPr lang="pt-BR" sz="1500" dirty="0" err="1">
                <a:solidFill>
                  <a:srgbClr val="FFFFFF"/>
                </a:solidFill>
                <a:latin typeface="Carlito"/>
                <a:cs typeface="Carlito"/>
              </a:rPr>
              <a:t>parameters</a:t>
            </a:r>
            <a:endParaRPr sz="1500" dirty="0">
              <a:latin typeface="Carlito"/>
              <a:cs typeface="Carlito"/>
            </a:endParaRPr>
          </a:p>
        </p:txBody>
      </p:sp>
      <p:cxnSp>
        <p:nvCxnSpPr>
          <p:cNvPr id="23" name="Conector de Seta Reta 22">
            <a:extLst>
              <a:ext uri="{FF2B5EF4-FFF2-40B4-BE49-F238E27FC236}">
                <a16:creationId xmlns:a16="http://schemas.microsoft.com/office/drawing/2014/main" id="{77980029-48C0-8283-4695-ED28185C5C12}"/>
              </a:ext>
            </a:extLst>
          </p:cNvPr>
          <p:cNvCxnSpPr>
            <a:cxnSpLocks/>
            <a:endCxn id="24" idx="2"/>
          </p:cNvCxnSpPr>
          <p:nvPr/>
        </p:nvCxnSpPr>
        <p:spPr>
          <a:xfrm flipV="1">
            <a:off x="9787205" y="4943653"/>
            <a:ext cx="0" cy="410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tângulo 23">
            <a:extLst>
              <a:ext uri="{FF2B5EF4-FFF2-40B4-BE49-F238E27FC236}">
                <a16:creationId xmlns:a16="http://schemas.microsoft.com/office/drawing/2014/main" id="{DF0A3A45-2AC3-04ED-D8A3-DF06A9B966F6}"/>
              </a:ext>
            </a:extLst>
          </p:cNvPr>
          <p:cNvSpPr/>
          <p:nvPr/>
        </p:nvSpPr>
        <p:spPr>
          <a:xfrm>
            <a:off x="9009965" y="4386416"/>
            <a:ext cx="1554480" cy="5572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30" name="Conector de Seta Reta 29">
            <a:extLst>
              <a:ext uri="{FF2B5EF4-FFF2-40B4-BE49-F238E27FC236}">
                <a16:creationId xmlns:a16="http://schemas.microsoft.com/office/drawing/2014/main" id="{65A1F5CC-4FF7-D081-5F34-F8C7BF51614B}"/>
              </a:ext>
            </a:extLst>
          </p:cNvPr>
          <p:cNvCxnSpPr>
            <a:cxnSpLocks/>
          </p:cNvCxnSpPr>
          <p:nvPr/>
        </p:nvCxnSpPr>
        <p:spPr>
          <a:xfrm>
            <a:off x="6873240" y="4943653"/>
            <a:ext cx="0" cy="352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A5140C8A-62B8-EEAF-6868-6544B8F0C972}"/>
              </a:ext>
            </a:extLst>
          </p:cNvPr>
          <p:cNvCxnSpPr>
            <a:cxnSpLocks/>
            <a:stCxn id="18" idx="3"/>
          </p:cNvCxnSpPr>
          <p:nvPr/>
        </p:nvCxnSpPr>
        <p:spPr>
          <a:xfrm flipV="1">
            <a:off x="8714772" y="5588239"/>
            <a:ext cx="295193" cy="3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tângulo 33">
            <a:extLst>
              <a:ext uri="{FF2B5EF4-FFF2-40B4-BE49-F238E27FC236}">
                <a16:creationId xmlns:a16="http://schemas.microsoft.com/office/drawing/2014/main" id="{4D1588A4-BAE6-115A-862F-A4F8944B5D95}"/>
              </a:ext>
            </a:extLst>
          </p:cNvPr>
          <p:cNvSpPr/>
          <p:nvPr/>
        </p:nvSpPr>
        <p:spPr>
          <a:xfrm>
            <a:off x="9009964" y="5367465"/>
            <a:ext cx="1698675" cy="4570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object 12">
            <a:extLst>
              <a:ext uri="{FF2B5EF4-FFF2-40B4-BE49-F238E27FC236}">
                <a16:creationId xmlns:a16="http://schemas.microsoft.com/office/drawing/2014/main" id="{A0FDE165-5F4F-1DB8-2FAF-EC75A450307A}"/>
              </a:ext>
            </a:extLst>
          </p:cNvPr>
          <p:cNvSpPr txBox="1"/>
          <p:nvPr/>
        </p:nvSpPr>
        <p:spPr>
          <a:xfrm>
            <a:off x="9060330" y="5452158"/>
            <a:ext cx="2799077" cy="241733"/>
          </a:xfrm>
          <a:prstGeom prst="rect">
            <a:avLst/>
          </a:prstGeom>
        </p:spPr>
        <p:txBody>
          <a:bodyPr vert="horz" wrap="square" lIns="0" tIns="36195" rIns="0" bIns="0" rtlCol="0">
            <a:spAutoFit/>
          </a:bodyPr>
          <a:lstStyle/>
          <a:p>
            <a:pPr marL="479425" marR="5080" indent="-466725">
              <a:lnSpc>
                <a:spcPts val="1639"/>
              </a:lnSpc>
              <a:spcBef>
                <a:spcPts val="285"/>
              </a:spcBef>
            </a:pPr>
            <a:r>
              <a:rPr lang="pt-BR" sz="1500" dirty="0" err="1">
                <a:solidFill>
                  <a:srgbClr val="FFFFFF"/>
                </a:solidFill>
                <a:latin typeface="Carlito"/>
                <a:cs typeface="Carlito"/>
              </a:rPr>
              <a:t>Algoritms</a:t>
            </a:r>
            <a:r>
              <a:rPr lang="pt-BR" sz="1500" dirty="0">
                <a:solidFill>
                  <a:srgbClr val="FFFFFF"/>
                </a:solidFill>
                <a:latin typeface="Carlito"/>
                <a:cs typeface="Carlito"/>
              </a:rPr>
              <a:t> </a:t>
            </a:r>
            <a:r>
              <a:rPr lang="pt-BR" sz="1500" dirty="0" err="1">
                <a:solidFill>
                  <a:srgbClr val="FFFFFF"/>
                </a:solidFill>
                <a:latin typeface="Carlito"/>
                <a:cs typeface="Carlito"/>
              </a:rPr>
              <a:t>prediction</a:t>
            </a:r>
            <a:endParaRPr sz="1500" dirty="0">
              <a:latin typeface="Carlito"/>
              <a:cs typeface="Carlito"/>
            </a:endParaRPr>
          </a:p>
        </p:txBody>
      </p:sp>
      <p:sp>
        <p:nvSpPr>
          <p:cNvPr id="39" name="object 12">
            <a:extLst>
              <a:ext uri="{FF2B5EF4-FFF2-40B4-BE49-F238E27FC236}">
                <a16:creationId xmlns:a16="http://schemas.microsoft.com/office/drawing/2014/main" id="{D43C3D0E-D801-70D7-A109-01677C619F52}"/>
              </a:ext>
            </a:extLst>
          </p:cNvPr>
          <p:cNvSpPr txBox="1"/>
          <p:nvPr/>
        </p:nvSpPr>
        <p:spPr>
          <a:xfrm>
            <a:off x="9060330" y="4436733"/>
            <a:ext cx="2799077" cy="485389"/>
          </a:xfrm>
          <a:prstGeom prst="rect">
            <a:avLst/>
          </a:prstGeom>
        </p:spPr>
        <p:txBody>
          <a:bodyPr vert="horz" wrap="square" lIns="0" tIns="36195" rIns="0" bIns="0" rtlCol="0">
            <a:spAutoFit/>
          </a:bodyPr>
          <a:lstStyle/>
          <a:p>
            <a:pPr marL="479425" marR="5080" indent="-466725">
              <a:lnSpc>
                <a:spcPts val="1639"/>
              </a:lnSpc>
              <a:spcBef>
                <a:spcPts val="285"/>
              </a:spcBef>
            </a:pPr>
            <a:r>
              <a:rPr lang="pt-BR" sz="1500" dirty="0">
                <a:solidFill>
                  <a:srgbClr val="FFFFFF"/>
                </a:solidFill>
                <a:latin typeface="Carlito"/>
                <a:cs typeface="Carlito"/>
              </a:rPr>
              <a:t>Score models </a:t>
            </a:r>
          </a:p>
          <a:p>
            <a:pPr marL="479425" marR="5080" indent="-466725">
              <a:lnSpc>
                <a:spcPts val="1639"/>
              </a:lnSpc>
              <a:spcBef>
                <a:spcPts val="285"/>
              </a:spcBef>
            </a:pPr>
            <a:r>
              <a:rPr lang="pt-BR" sz="1500" dirty="0">
                <a:solidFill>
                  <a:srgbClr val="FFFFFF"/>
                </a:solidFill>
                <a:latin typeface="Carlito"/>
                <a:cs typeface="Carlito"/>
              </a:rPr>
              <a:t>split </a:t>
            </a:r>
            <a:r>
              <a:rPr lang="pt-BR" sz="1500" dirty="0" err="1">
                <a:solidFill>
                  <a:srgbClr val="FFFFFF"/>
                </a:solidFill>
                <a:latin typeface="Carlito"/>
                <a:cs typeface="Carlito"/>
              </a:rPr>
              <a:t>test</a:t>
            </a:r>
            <a:endParaRPr sz="1500" dirty="0">
              <a:latin typeface="Carlito"/>
              <a:cs typeface="Carlito"/>
            </a:endParaRPr>
          </a:p>
        </p:txBody>
      </p:sp>
      <p:cxnSp>
        <p:nvCxnSpPr>
          <p:cNvPr id="41" name="Conector de Seta Reta 40">
            <a:extLst>
              <a:ext uri="{FF2B5EF4-FFF2-40B4-BE49-F238E27FC236}">
                <a16:creationId xmlns:a16="http://schemas.microsoft.com/office/drawing/2014/main" id="{1E463949-B898-3B04-80BE-AD01206C54CA}"/>
              </a:ext>
            </a:extLst>
          </p:cNvPr>
          <p:cNvCxnSpPr>
            <a:cxnSpLocks/>
          </p:cNvCxnSpPr>
          <p:nvPr/>
        </p:nvCxnSpPr>
        <p:spPr>
          <a:xfrm flipV="1">
            <a:off x="9749690" y="3976356"/>
            <a:ext cx="0" cy="410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tângulo 41">
            <a:extLst>
              <a:ext uri="{FF2B5EF4-FFF2-40B4-BE49-F238E27FC236}">
                <a16:creationId xmlns:a16="http://schemas.microsoft.com/office/drawing/2014/main" id="{E04B77B1-F756-14AF-4E40-7539206C7A83}"/>
              </a:ext>
            </a:extLst>
          </p:cNvPr>
          <p:cNvSpPr/>
          <p:nvPr/>
        </p:nvSpPr>
        <p:spPr>
          <a:xfrm>
            <a:off x="8952073" y="3411531"/>
            <a:ext cx="1554480" cy="5572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3" name="object 12">
            <a:extLst>
              <a:ext uri="{FF2B5EF4-FFF2-40B4-BE49-F238E27FC236}">
                <a16:creationId xmlns:a16="http://schemas.microsoft.com/office/drawing/2014/main" id="{ECF89888-DE61-ED8B-0DDF-5AF35AD07D7D}"/>
              </a:ext>
            </a:extLst>
          </p:cNvPr>
          <p:cNvSpPr txBox="1"/>
          <p:nvPr/>
        </p:nvSpPr>
        <p:spPr>
          <a:xfrm>
            <a:off x="9060329" y="3488556"/>
            <a:ext cx="2799077" cy="282770"/>
          </a:xfrm>
          <a:prstGeom prst="rect">
            <a:avLst/>
          </a:prstGeom>
        </p:spPr>
        <p:txBody>
          <a:bodyPr vert="horz" wrap="square" lIns="0" tIns="36195" rIns="0" bIns="0" rtlCol="0">
            <a:spAutoFit/>
          </a:bodyPr>
          <a:lstStyle/>
          <a:p>
            <a:pPr marL="12700">
              <a:lnSpc>
                <a:spcPct val="100000"/>
              </a:lnSpc>
              <a:spcBef>
                <a:spcPts val="105"/>
              </a:spcBef>
            </a:pPr>
            <a:r>
              <a:rPr lang="pt-BR" sz="1600" spc="-5" dirty="0" err="1">
                <a:solidFill>
                  <a:srgbClr val="FFFFFF"/>
                </a:solidFill>
                <a:latin typeface="Carlito"/>
                <a:cs typeface="Carlito"/>
              </a:rPr>
              <a:t>Confusion</a:t>
            </a:r>
            <a:r>
              <a:rPr lang="pt-BR" sz="1600" spc="-170" dirty="0">
                <a:solidFill>
                  <a:srgbClr val="FFFFFF"/>
                </a:solidFill>
                <a:latin typeface="Carlito"/>
                <a:cs typeface="Carlito"/>
              </a:rPr>
              <a:t> </a:t>
            </a:r>
            <a:r>
              <a:rPr lang="pt-BR" sz="1600" spc="-5" dirty="0">
                <a:solidFill>
                  <a:srgbClr val="FFFFFF"/>
                </a:solidFill>
                <a:latin typeface="Carlito"/>
                <a:cs typeface="Carlito"/>
              </a:rPr>
              <a:t>Matrix</a:t>
            </a:r>
            <a:endParaRPr lang="pt-BR" sz="1600" dirty="0">
              <a:latin typeface="Carlito"/>
              <a:cs typeface="Carlito"/>
            </a:endParaRPr>
          </a:p>
        </p:txBody>
      </p:sp>
      <p:cxnSp>
        <p:nvCxnSpPr>
          <p:cNvPr id="44" name="Conector de Seta Reta 43">
            <a:extLst>
              <a:ext uri="{FF2B5EF4-FFF2-40B4-BE49-F238E27FC236}">
                <a16:creationId xmlns:a16="http://schemas.microsoft.com/office/drawing/2014/main" id="{1B6ED703-9478-0FA0-01B5-887CE0443C6A}"/>
              </a:ext>
            </a:extLst>
          </p:cNvPr>
          <p:cNvCxnSpPr>
            <a:cxnSpLocks/>
          </p:cNvCxnSpPr>
          <p:nvPr/>
        </p:nvCxnSpPr>
        <p:spPr>
          <a:xfrm flipV="1">
            <a:off x="9684763" y="3072785"/>
            <a:ext cx="0" cy="410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tângulo 44">
            <a:extLst>
              <a:ext uri="{FF2B5EF4-FFF2-40B4-BE49-F238E27FC236}">
                <a16:creationId xmlns:a16="http://schemas.microsoft.com/office/drawing/2014/main" id="{B23D5801-115C-4781-0C80-227041F57784}"/>
              </a:ext>
            </a:extLst>
          </p:cNvPr>
          <p:cNvSpPr/>
          <p:nvPr/>
        </p:nvSpPr>
        <p:spPr>
          <a:xfrm>
            <a:off x="8905387" y="2508672"/>
            <a:ext cx="1554480" cy="5572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6" name="object 12">
            <a:extLst>
              <a:ext uri="{FF2B5EF4-FFF2-40B4-BE49-F238E27FC236}">
                <a16:creationId xmlns:a16="http://schemas.microsoft.com/office/drawing/2014/main" id="{BF195508-40AE-CF2D-B1D1-B334056A96C2}"/>
              </a:ext>
            </a:extLst>
          </p:cNvPr>
          <p:cNvSpPr txBox="1"/>
          <p:nvPr/>
        </p:nvSpPr>
        <p:spPr>
          <a:xfrm>
            <a:off x="9009964" y="2645057"/>
            <a:ext cx="2799077" cy="282770"/>
          </a:xfrm>
          <a:prstGeom prst="rect">
            <a:avLst/>
          </a:prstGeom>
        </p:spPr>
        <p:txBody>
          <a:bodyPr vert="horz" wrap="square" lIns="0" tIns="36195" rIns="0" bIns="0" rtlCol="0">
            <a:spAutoFit/>
          </a:bodyPr>
          <a:lstStyle/>
          <a:p>
            <a:pPr marL="12700">
              <a:lnSpc>
                <a:spcPct val="100000"/>
              </a:lnSpc>
              <a:spcBef>
                <a:spcPts val="105"/>
              </a:spcBef>
            </a:pPr>
            <a:r>
              <a:rPr lang="pt-BR" sz="1600" spc="-5" dirty="0">
                <a:solidFill>
                  <a:srgbClr val="FFFFFF"/>
                </a:solidFill>
                <a:latin typeface="Carlito"/>
                <a:cs typeface="Carlito"/>
              </a:rPr>
              <a:t>Compare models</a:t>
            </a:r>
            <a:endParaRPr lang="pt-BR" sz="1600" dirty="0">
              <a:latin typeface="Carlito"/>
              <a:cs typeface="Carlito"/>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Imagem 2">
            <a:extLst>
              <a:ext uri="{FF2B5EF4-FFF2-40B4-BE49-F238E27FC236}">
                <a16:creationId xmlns:a16="http://schemas.microsoft.com/office/drawing/2014/main" id="{E32A12C7-26E0-CFFB-3EC0-0F65810F9CBE}"/>
              </a:ext>
            </a:extLst>
          </p:cNvPr>
          <p:cNvPicPr>
            <a:picLocks noChangeAspect="1"/>
          </p:cNvPicPr>
          <p:nvPr/>
        </p:nvPicPr>
        <p:blipFill>
          <a:blip r:embed="rId4"/>
          <a:stretch>
            <a:fillRect/>
          </a:stretch>
        </p:blipFill>
        <p:spPr>
          <a:xfrm>
            <a:off x="5947156" y="2701153"/>
            <a:ext cx="5845047" cy="3162574"/>
          </a:xfrm>
          <a:prstGeom prst="rect">
            <a:avLst/>
          </a:prstGeom>
        </p:spPr>
      </p:pic>
      <p:pic>
        <p:nvPicPr>
          <p:cNvPr id="5" name="Picture 6">
            <a:extLst>
              <a:ext uri="{FF2B5EF4-FFF2-40B4-BE49-F238E27FC236}">
                <a16:creationId xmlns:a16="http://schemas.microsoft.com/office/drawing/2014/main" id="{095A6737-4530-96D2-B3B9-0B5D85C5CD1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3158" y="1206681"/>
            <a:ext cx="4944362" cy="2781204"/>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297680"/>
            <a:ext cx="10080870" cy="157130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600" dirty="0">
                <a:latin typeface="Abadi" panose="020B0604020104020204" pitchFamily="34" charset="0"/>
              </a:rPr>
              <a:t>The graph indicates a rise in success rates over time (as indicated by Flight Number). There seems to have been a significant breakthrough around the 20th flight that notably boosted success rates. CCAFS appears to be the primary launch site, given its higher volume.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7" name="object 7">
            <a:extLst>
              <a:ext uri="{FF2B5EF4-FFF2-40B4-BE49-F238E27FC236}">
                <a16:creationId xmlns:a16="http://schemas.microsoft.com/office/drawing/2014/main" id="{1B4B0B26-6F38-E147-641C-33F19969B404}"/>
              </a:ext>
            </a:extLst>
          </p:cNvPr>
          <p:cNvSpPr/>
          <p:nvPr/>
        </p:nvSpPr>
        <p:spPr>
          <a:xfrm>
            <a:off x="474354" y="1784131"/>
            <a:ext cx="10811257" cy="179679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2" name="object 7">
            <a:extLst>
              <a:ext uri="{FF2B5EF4-FFF2-40B4-BE49-F238E27FC236}">
                <a16:creationId xmlns:a16="http://schemas.microsoft.com/office/drawing/2014/main" id="{4FDBB7B7-44D3-29FF-41A0-4DB6D9F82F05}"/>
              </a:ext>
            </a:extLst>
          </p:cNvPr>
          <p:cNvSpPr/>
          <p:nvPr/>
        </p:nvSpPr>
        <p:spPr>
          <a:xfrm>
            <a:off x="924051" y="1821179"/>
            <a:ext cx="10515600" cy="2161541"/>
          </a:xfrm>
          <a:prstGeom prst="rect">
            <a:avLst/>
          </a:prstGeom>
          <a:blipFill>
            <a:blip r:embed="rId3" cstate="print"/>
            <a:stretch>
              <a:fillRect/>
            </a:stretch>
          </a:blipFill>
        </p:spPr>
        <p:txBody>
          <a:bodyPr wrap="square" lIns="0" tIns="0" rIns="0" bIns="0" rtlCol="0"/>
          <a:lstStyle/>
          <a:p>
            <a:endParaRPr/>
          </a:p>
        </p:txBody>
      </p:sp>
      <p:sp>
        <p:nvSpPr>
          <p:cNvPr id="7" name="CaixaDeTexto 6">
            <a:extLst>
              <a:ext uri="{FF2B5EF4-FFF2-40B4-BE49-F238E27FC236}">
                <a16:creationId xmlns:a16="http://schemas.microsoft.com/office/drawing/2014/main" id="{4F9D5D1F-0683-4538-EA5A-441564690F92}"/>
              </a:ext>
            </a:extLst>
          </p:cNvPr>
          <p:cNvSpPr txBox="1"/>
          <p:nvPr/>
        </p:nvSpPr>
        <p:spPr>
          <a:xfrm>
            <a:off x="2979811" y="4421316"/>
            <a:ext cx="6096000" cy="646331"/>
          </a:xfrm>
          <a:prstGeom prst="rect">
            <a:avLst/>
          </a:prstGeom>
          <a:noFill/>
        </p:spPr>
        <p:txBody>
          <a:bodyPr wrap="square">
            <a:spAutoFit/>
          </a:bodyPr>
          <a:lstStyle/>
          <a:p>
            <a:r>
              <a:rPr lang="en-US" dirty="0"/>
              <a:t>The payload mass mostly ranges between 0-6000 kg. Different launch sites also appear to handle varying payload masses.</a:t>
            </a:r>
            <a:endParaRPr lang="pt-BR" dirty="0"/>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object 7">
            <a:extLst>
              <a:ext uri="{FF2B5EF4-FFF2-40B4-BE49-F238E27FC236}">
                <a16:creationId xmlns:a16="http://schemas.microsoft.com/office/drawing/2014/main" id="{4E4C59B8-D012-3635-BB7B-635226F11733}"/>
              </a:ext>
            </a:extLst>
          </p:cNvPr>
          <p:cNvSpPr/>
          <p:nvPr/>
        </p:nvSpPr>
        <p:spPr>
          <a:xfrm>
            <a:off x="1000251" y="1799464"/>
            <a:ext cx="5430011" cy="3514344"/>
          </a:xfrm>
          <a:prstGeom prst="rect">
            <a:avLst/>
          </a:prstGeom>
          <a:blipFill>
            <a:blip r:embed="rId3" cstate="print"/>
            <a:stretch>
              <a:fillRect/>
            </a:stretch>
          </a:blipFill>
        </p:spPr>
        <p:txBody>
          <a:bodyPr wrap="square" lIns="0" tIns="0" rIns="0" bIns="0" rtlCol="0"/>
          <a:lstStyle/>
          <a:p>
            <a:endParaRPr lang="pt-BR"/>
          </a:p>
        </p:txBody>
      </p:sp>
      <p:sp>
        <p:nvSpPr>
          <p:cNvPr id="7" name="CaixaDeTexto 6">
            <a:extLst>
              <a:ext uri="{FF2B5EF4-FFF2-40B4-BE49-F238E27FC236}">
                <a16:creationId xmlns:a16="http://schemas.microsoft.com/office/drawing/2014/main" id="{B9B83613-FFA1-DF27-3361-A1060A2F6C4D}"/>
              </a:ext>
            </a:extLst>
          </p:cNvPr>
          <p:cNvSpPr txBox="1"/>
          <p:nvPr/>
        </p:nvSpPr>
        <p:spPr>
          <a:xfrm>
            <a:off x="6885972" y="1906588"/>
            <a:ext cx="4572000" cy="2031325"/>
          </a:xfrm>
          <a:prstGeom prst="rect">
            <a:avLst/>
          </a:prstGeom>
          <a:noFill/>
        </p:spPr>
        <p:txBody>
          <a:bodyPr wrap="square">
            <a:spAutoFit/>
          </a:bodyPr>
          <a:lstStyle/>
          <a:p>
            <a:r>
              <a:rPr lang="en-US" dirty="0"/>
              <a:t>ES-L1 (1), GEO (1), HEO (1) have a 100% success rate (sample sizes in parentheses). SSO (5) also boasts a 100% success rate. VLEO (14) shows a decent success rate with several attempts. SO (1) has a 0% success rate. GTO (27) exhibits around a 50% success rate and represents the largest sample size.</a:t>
            </a:r>
            <a:endParaRPr lang="pt-BR" dirty="0"/>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object 7">
            <a:extLst>
              <a:ext uri="{FF2B5EF4-FFF2-40B4-BE49-F238E27FC236}">
                <a16:creationId xmlns:a16="http://schemas.microsoft.com/office/drawing/2014/main" id="{9909AAC8-D122-4439-13FD-8EF0E0FEA393}"/>
              </a:ext>
            </a:extLst>
          </p:cNvPr>
          <p:cNvSpPr/>
          <p:nvPr/>
        </p:nvSpPr>
        <p:spPr>
          <a:xfrm>
            <a:off x="116839" y="1776475"/>
            <a:ext cx="11648441" cy="2053845"/>
          </a:xfrm>
          <a:prstGeom prst="rect">
            <a:avLst/>
          </a:prstGeom>
          <a:blipFill>
            <a:blip r:embed="rId3" cstate="print"/>
            <a:stretch>
              <a:fillRect/>
            </a:stretch>
          </a:blipFill>
        </p:spPr>
        <p:txBody>
          <a:bodyPr wrap="square" lIns="0" tIns="0" rIns="0" bIns="0" rtlCol="0"/>
          <a:lstStyle/>
          <a:p>
            <a:endParaRPr/>
          </a:p>
        </p:txBody>
      </p:sp>
      <p:sp>
        <p:nvSpPr>
          <p:cNvPr id="7" name="CaixaDeTexto 6">
            <a:extLst>
              <a:ext uri="{FF2B5EF4-FFF2-40B4-BE49-F238E27FC236}">
                <a16:creationId xmlns:a16="http://schemas.microsoft.com/office/drawing/2014/main" id="{E9C5DD4A-D9A2-568B-A864-D6C10AAFCF1B}"/>
              </a:ext>
            </a:extLst>
          </p:cNvPr>
          <p:cNvSpPr txBox="1"/>
          <p:nvPr/>
        </p:nvSpPr>
        <p:spPr>
          <a:xfrm>
            <a:off x="1325880" y="4154060"/>
            <a:ext cx="9540240" cy="1477328"/>
          </a:xfrm>
          <a:prstGeom prst="rect">
            <a:avLst/>
          </a:prstGeom>
          <a:noFill/>
        </p:spPr>
        <p:txBody>
          <a:bodyPr wrap="square">
            <a:spAutoFit/>
          </a:bodyPr>
          <a:lstStyle/>
          <a:p>
            <a:endParaRPr lang="en-US" dirty="0"/>
          </a:p>
          <a:p>
            <a:r>
              <a:rPr lang="en-US" dirty="0"/>
              <a:t>Launch orbit preferences shifted over flight numbers, and launch outcomes seem to correlate with these preferences. SpaceX initially focused on LEO orbits, which saw moderate success. They then transitioned back to VLEO in recent launches. SpaceX appears to perform better in lower orbits or Sun-synchronous orbits</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object 7">
            <a:extLst>
              <a:ext uri="{FF2B5EF4-FFF2-40B4-BE49-F238E27FC236}">
                <a16:creationId xmlns:a16="http://schemas.microsoft.com/office/drawing/2014/main" id="{71C20278-A366-E91D-F824-0C2DB29FF8B3}"/>
              </a:ext>
            </a:extLst>
          </p:cNvPr>
          <p:cNvSpPr/>
          <p:nvPr/>
        </p:nvSpPr>
        <p:spPr>
          <a:xfrm>
            <a:off x="595258" y="1939963"/>
            <a:ext cx="10690352" cy="1788161"/>
          </a:xfrm>
          <a:prstGeom prst="rect">
            <a:avLst/>
          </a:prstGeom>
          <a:blipFill>
            <a:blip r:embed="rId3" cstate="print"/>
            <a:stretch>
              <a:fillRect/>
            </a:stretch>
          </a:blipFill>
        </p:spPr>
        <p:txBody>
          <a:bodyPr wrap="square" lIns="0" tIns="0" rIns="0" bIns="0" rtlCol="0"/>
          <a:lstStyle/>
          <a:p>
            <a:endParaRPr lang="pt-BR" dirty="0"/>
          </a:p>
        </p:txBody>
      </p:sp>
      <p:sp>
        <p:nvSpPr>
          <p:cNvPr id="8" name="CaixaDeTexto 7">
            <a:extLst>
              <a:ext uri="{FF2B5EF4-FFF2-40B4-BE49-F238E27FC236}">
                <a16:creationId xmlns:a16="http://schemas.microsoft.com/office/drawing/2014/main" id="{C34BAF54-EDB0-FB7C-2717-82953F311847}"/>
              </a:ext>
            </a:extLst>
          </p:cNvPr>
          <p:cNvSpPr txBox="1"/>
          <p:nvPr/>
        </p:nvSpPr>
        <p:spPr>
          <a:xfrm>
            <a:off x="770011" y="4459660"/>
            <a:ext cx="10515599" cy="923330"/>
          </a:xfrm>
          <a:prstGeom prst="rect">
            <a:avLst/>
          </a:prstGeom>
          <a:noFill/>
        </p:spPr>
        <p:txBody>
          <a:bodyPr wrap="square">
            <a:spAutoFit/>
          </a:bodyPr>
          <a:lstStyle/>
          <a:p>
            <a:r>
              <a:rPr lang="pt-BR" dirty="0" err="1"/>
              <a:t>Payload</a:t>
            </a:r>
            <a:r>
              <a:rPr lang="pt-BR" dirty="0"/>
              <a:t> </a:t>
            </a:r>
            <a:r>
              <a:rPr lang="pt-BR" dirty="0" err="1"/>
              <a:t>mass</a:t>
            </a:r>
            <a:r>
              <a:rPr lang="pt-BR" dirty="0"/>
              <a:t> </a:t>
            </a:r>
            <a:r>
              <a:rPr lang="pt-BR" dirty="0" err="1"/>
              <a:t>appears</a:t>
            </a:r>
            <a:r>
              <a:rPr lang="pt-BR" dirty="0"/>
              <a:t> </a:t>
            </a:r>
            <a:r>
              <a:rPr lang="pt-BR" dirty="0" err="1"/>
              <a:t>to</a:t>
            </a:r>
            <a:r>
              <a:rPr lang="pt-BR" dirty="0"/>
              <a:t> correlate </a:t>
            </a:r>
            <a:r>
              <a:rPr lang="pt-BR" dirty="0" err="1"/>
              <a:t>with</a:t>
            </a:r>
            <a:r>
              <a:rPr lang="pt-BR" dirty="0"/>
              <a:t> </a:t>
            </a:r>
            <a:r>
              <a:rPr lang="pt-BR" dirty="0" err="1"/>
              <a:t>orbit</a:t>
            </a:r>
            <a:r>
              <a:rPr lang="pt-BR" dirty="0"/>
              <a:t> </a:t>
            </a:r>
            <a:r>
              <a:rPr lang="pt-BR" dirty="0" err="1"/>
              <a:t>type</a:t>
            </a:r>
            <a:r>
              <a:rPr lang="pt-BR" dirty="0"/>
              <a:t>. LEO </a:t>
            </a:r>
            <a:r>
              <a:rPr lang="pt-BR" dirty="0" err="1"/>
              <a:t>and</a:t>
            </a:r>
            <a:r>
              <a:rPr lang="pt-BR" dirty="0"/>
              <a:t> SSO </a:t>
            </a:r>
            <a:r>
              <a:rPr lang="pt-BR" dirty="0" err="1"/>
              <a:t>orbits</a:t>
            </a:r>
            <a:r>
              <a:rPr lang="pt-BR" dirty="0"/>
              <a:t> </a:t>
            </a:r>
            <a:r>
              <a:rPr lang="pt-BR" dirty="0" err="1"/>
              <a:t>tend</a:t>
            </a:r>
            <a:r>
              <a:rPr lang="pt-BR" dirty="0"/>
              <a:t> </a:t>
            </a:r>
            <a:r>
              <a:rPr lang="pt-BR" dirty="0" err="1"/>
              <a:t>to</a:t>
            </a:r>
            <a:r>
              <a:rPr lang="pt-BR" dirty="0"/>
              <a:t> </a:t>
            </a:r>
            <a:r>
              <a:rPr lang="pt-BR" dirty="0" err="1"/>
              <a:t>have</a:t>
            </a:r>
            <a:r>
              <a:rPr lang="pt-BR" dirty="0"/>
              <a:t> </a:t>
            </a:r>
            <a:r>
              <a:rPr lang="pt-BR" dirty="0" err="1"/>
              <a:t>relatively</a:t>
            </a:r>
            <a:r>
              <a:rPr lang="pt-BR" dirty="0"/>
              <a:t> </a:t>
            </a:r>
            <a:r>
              <a:rPr lang="pt-BR" dirty="0" err="1"/>
              <a:t>low</a:t>
            </a:r>
            <a:r>
              <a:rPr lang="pt-BR" dirty="0"/>
              <a:t> </a:t>
            </a:r>
            <a:r>
              <a:rPr lang="pt-BR" dirty="0" err="1"/>
              <a:t>payload</a:t>
            </a:r>
            <a:r>
              <a:rPr lang="pt-BR" dirty="0"/>
              <a:t> masses. In </a:t>
            </a:r>
            <a:r>
              <a:rPr lang="pt-BR" dirty="0" err="1"/>
              <a:t>contrast</a:t>
            </a:r>
            <a:r>
              <a:rPr lang="pt-BR" dirty="0"/>
              <a:t>, VLEO, </a:t>
            </a:r>
            <a:r>
              <a:rPr lang="pt-BR" dirty="0" err="1"/>
              <a:t>which</a:t>
            </a:r>
            <a:r>
              <a:rPr lang="pt-BR" dirty="0"/>
              <a:t> </a:t>
            </a:r>
            <a:r>
              <a:rPr lang="pt-BR" dirty="0" err="1"/>
              <a:t>is</a:t>
            </a:r>
            <a:r>
              <a:rPr lang="pt-BR" dirty="0"/>
              <a:t> </a:t>
            </a:r>
            <a:r>
              <a:rPr lang="pt-BR" dirty="0" err="1"/>
              <a:t>another</a:t>
            </a:r>
            <a:r>
              <a:rPr lang="pt-BR" dirty="0"/>
              <a:t> </a:t>
            </a:r>
            <a:r>
              <a:rPr lang="pt-BR" dirty="0" err="1"/>
              <a:t>successful</a:t>
            </a:r>
            <a:r>
              <a:rPr lang="pt-BR" dirty="0"/>
              <a:t> </a:t>
            </a:r>
            <a:r>
              <a:rPr lang="pt-BR" dirty="0" err="1"/>
              <a:t>orbit</a:t>
            </a:r>
            <a:r>
              <a:rPr lang="pt-BR" dirty="0"/>
              <a:t>, </a:t>
            </a:r>
            <a:r>
              <a:rPr lang="pt-BR" dirty="0" err="1"/>
              <a:t>typically</a:t>
            </a:r>
            <a:r>
              <a:rPr lang="pt-BR" dirty="0"/>
              <a:t> </a:t>
            </a:r>
            <a:r>
              <a:rPr lang="pt-BR" dirty="0" err="1"/>
              <a:t>involves</a:t>
            </a:r>
            <a:r>
              <a:rPr lang="pt-BR" dirty="0"/>
              <a:t> </a:t>
            </a:r>
            <a:r>
              <a:rPr lang="pt-BR" dirty="0" err="1"/>
              <a:t>payload</a:t>
            </a:r>
            <a:r>
              <a:rPr lang="pt-BR" dirty="0"/>
              <a:t> </a:t>
            </a:r>
            <a:r>
              <a:rPr lang="pt-BR" dirty="0" err="1"/>
              <a:t>mass</a:t>
            </a:r>
            <a:r>
              <a:rPr lang="pt-BR" dirty="0"/>
              <a:t> </a:t>
            </a:r>
            <a:r>
              <a:rPr lang="pt-BR" dirty="0" err="1"/>
              <a:t>values</a:t>
            </a:r>
            <a:r>
              <a:rPr lang="pt-BR" dirty="0"/>
              <a:t> </a:t>
            </a:r>
            <a:r>
              <a:rPr lang="pt-BR" dirty="0" err="1"/>
              <a:t>at</a:t>
            </a:r>
            <a:r>
              <a:rPr lang="pt-BR" dirty="0"/>
              <a:t> </a:t>
            </a:r>
            <a:r>
              <a:rPr lang="pt-BR" dirty="0" err="1"/>
              <a:t>the</a:t>
            </a:r>
            <a:r>
              <a:rPr lang="pt-BR" dirty="0"/>
              <a:t> </a:t>
            </a:r>
            <a:r>
              <a:rPr lang="pt-BR" dirty="0" err="1"/>
              <a:t>higher</a:t>
            </a:r>
            <a:r>
              <a:rPr lang="pt-BR" dirty="0"/>
              <a:t> </a:t>
            </a:r>
            <a:r>
              <a:rPr lang="pt-BR" dirty="0" err="1"/>
              <a:t>end</a:t>
            </a:r>
            <a:r>
              <a:rPr lang="pt-BR" dirty="0"/>
              <a:t> </a:t>
            </a:r>
            <a:r>
              <a:rPr lang="pt-BR" dirty="0" err="1"/>
              <a:t>of</a:t>
            </a:r>
            <a:r>
              <a:rPr lang="pt-BR" dirty="0"/>
              <a:t> </a:t>
            </a:r>
            <a:r>
              <a:rPr lang="pt-BR" dirty="0" err="1"/>
              <a:t>the</a:t>
            </a:r>
            <a:r>
              <a:rPr lang="pt-BR" dirty="0"/>
              <a:t> range.</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2" name="object 7">
            <a:extLst>
              <a:ext uri="{FF2B5EF4-FFF2-40B4-BE49-F238E27FC236}">
                <a16:creationId xmlns:a16="http://schemas.microsoft.com/office/drawing/2014/main" id="{3C137396-A146-0EB7-D126-C63F2BC80DEB}"/>
              </a:ext>
            </a:extLst>
          </p:cNvPr>
          <p:cNvSpPr/>
          <p:nvPr/>
        </p:nvSpPr>
        <p:spPr>
          <a:xfrm>
            <a:off x="1284732" y="2246375"/>
            <a:ext cx="4565904" cy="3049524"/>
          </a:xfrm>
          <a:prstGeom prst="rect">
            <a:avLst/>
          </a:prstGeom>
          <a:blipFill>
            <a:blip r:embed="rId3" cstate="print"/>
            <a:stretch>
              <a:fillRect/>
            </a:stretch>
          </a:blipFill>
        </p:spPr>
        <p:txBody>
          <a:bodyPr wrap="square" lIns="0" tIns="0" rIns="0" bIns="0" rtlCol="0"/>
          <a:lstStyle/>
          <a:p>
            <a:endParaRPr lang="pt-BR" dirty="0"/>
          </a:p>
        </p:txBody>
      </p:sp>
      <p:sp>
        <p:nvSpPr>
          <p:cNvPr id="7" name="CaixaDeTexto 6">
            <a:extLst>
              <a:ext uri="{FF2B5EF4-FFF2-40B4-BE49-F238E27FC236}">
                <a16:creationId xmlns:a16="http://schemas.microsoft.com/office/drawing/2014/main" id="{7FE16C35-C114-847E-0E81-744FC20A21E4}"/>
              </a:ext>
            </a:extLst>
          </p:cNvPr>
          <p:cNvSpPr txBox="1"/>
          <p:nvPr/>
        </p:nvSpPr>
        <p:spPr>
          <a:xfrm>
            <a:off x="6703092" y="2828835"/>
            <a:ext cx="4023360" cy="1200329"/>
          </a:xfrm>
          <a:prstGeom prst="rect">
            <a:avLst/>
          </a:prstGeom>
          <a:noFill/>
        </p:spPr>
        <p:txBody>
          <a:bodyPr wrap="square">
            <a:spAutoFit/>
          </a:bodyPr>
          <a:lstStyle/>
          <a:p>
            <a:r>
              <a:rPr lang="pt-BR" dirty="0" err="1"/>
              <a:t>Success</a:t>
            </a:r>
            <a:r>
              <a:rPr lang="pt-BR" dirty="0"/>
              <a:t> rates </a:t>
            </a:r>
            <a:r>
              <a:rPr lang="pt-BR" dirty="0" err="1"/>
              <a:t>have</a:t>
            </a:r>
            <a:r>
              <a:rPr lang="pt-BR" dirty="0"/>
              <a:t> </a:t>
            </a:r>
            <a:r>
              <a:rPr lang="pt-BR" dirty="0" err="1"/>
              <a:t>generally</a:t>
            </a:r>
            <a:r>
              <a:rPr lang="pt-BR" dirty="0"/>
              <a:t> </a:t>
            </a:r>
            <a:r>
              <a:rPr lang="pt-BR" dirty="0" err="1"/>
              <a:t>increased</a:t>
            </a:r>
            <a:r>
              <a:rPr lang="pt-BR" dirty="0"/>
              <a:t> </a:t>
            </a:r>
            <a:r>
              <a:rPr lang="pt-BR" dirty="0" err="1"/>
              <a:t>since</a:t>
            </a:r>
            <a:r>
              <a:rPr lang="pt-BR" dirty="0"/>
              <a:t> 2013, </a:t>
            </a:r>
            <a:r>
              <a:rPr lang="pt-BR" dirty="0" err="1"/>
              <a:t>with</a:t>
            </a:r>
            <a:r>
              <a:rPr lang="pt-BR" dirty="0"/>
              <a:t> a </a:t>
            </a:r>
            <a:r>
              <a:rPr lang="pt-BR" dirty="0" err="1"/>
              <a:t>slight</a:t>
            </a:r>
            <a:r>
              <a:rPr lang="pt-BR" dirty="0"/>
              <a:t> </a:t>
            </a:r>
            <a:r>
              <a:rPr lang="pt-BR" dirty="0" err="1"/>
              <a:t>dip</a:t>
            </a:r>
            <a:r>
              <a:rPr lang="pt-BR" dirty="0"/>
              <a:t> in 2018. In </a:t>
            </a:r>
            <a:r>
              <a:rPr lang="pt-BR" dirty="0" err="1"/>
              <a:t>recent</a:t>
            </a:r>
            <a:r>
              <a:rPr lang="pt-BR" dirty="0"/>
              <a:t> </a:t>
            </a:r>
            <a:r>
              <a:rPr lang="pt-BR" dirty="0" err="1"/>
              <a:t>years</a:t>
            </a:r>
            <a:r>
              <a:rPr lang="pt-BR" dirty="0"/>
              <a:t>, </a:t>
            </a:r>
            <a:r>
              <a:rPr lang="pt-BR" dirty="0" err="1"/>
              <a:t>success</a:t>
            </a:r>
            <a:r>
              <a:rPr lang="pt-BR" dirty="0"/>
              <a:t> rates </a:t>
            </a:r>
            <a:r>
              <a:rPr lang="pt-BR" dirty="0" err="1"/>
              <a:t>have</a:t>
            </a:r>
            <a:r>
              <a:rPr lang="pt-BR" dirty="0"/>
              <a:t> </a:t>
            </a:r>
            <a:r>
              <a:rPr lang="pt-BR" dirty="0" err="1"/>
              <a:t>stabilized</a:t>
            </a:r>
            <a:r>
              <a:rPr lang="pt-BR" dirty="0"/>
              <a:t> </a:t>
            </a:r>
            <a:r>
              <a:rPr lang="pt-BR" dirty="0" err="1"/>
              <a:t>around</a:t>
            </a:r>
            <a:r>
              <a:rPr lang="pt-BR" dirty="0"/>
              <a:t> 80%.</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object 5">
            <a:extLst>
              <a:ext uri="{FF2B5EF4-FFF2-40B4-BE49-F238E27FC236}">
                <a16:creationId xmlns:a16="http://schemas.microsoft.com/office/drawing/2014/main" id="{BDAB445E-E9FF-2E1B-5590-FC2C9751BC20}"/>
              </a:ext>
            </a:extLst>
          </p:cNvPr>
          <p:cNvSpPr/>
          <p:nvPr/>
        </p:nvSpPr>
        <p:spPr>
          <a:xfrm>
            <a:off x="1182624" y="2175130"/>
            <a:ext cx="3220212" cy="2763012"/>
          </a:xfrm>
          <a:prstGeom prst="rect">
            <a:avLst/>
          </a:prstGeom>
          <a:blipFill>
            <a:blip r:embed="rId3" cstate="print"/>
            <a:stretch>
              <a:fillRect/>
            </a:stretch>
          </a:blipFill>
        </p:spPr>
        <p:txBody>
          <a:bodyPr wrap="square" lIns="0" tIns="0" rIns="0" bIns="0" rtlCol="0"/>
          <a:lstStyle/>
          <a:p>
            <a:endParaRPr lang="pt-BR" dirty="0"/>
          </a:p>
        </p:txBody>
      </p:sp>
      <p:sp>
        <p:nvSpPr>
          <p:cNvPr id="7" name="CaixaDeTexto 6">
            <a:extLst>
              <a:ext uri="{FF2B5EF4-FFF2-40B4-BE49-F238E27FC236}">
                <a16:creationId xmlns:a16="http://schemas.microsoft.com/office/drawing/2014/main" id="{3F760127-6543-521B-1D27-0D1B21745770}"/>
              </a:ext>
            </a:extLst>
          </p:cNvPr>
          <p:cNvSpPr txBox="1"/>
          <p:nvPr/>
        </p:nvSpPr>
        <p:spPr>
          <a:xfrm>
            <a:off x="5361972" y="2313654"/>
            <a:ext cx="6096000" cy="2268506"/>
          </a:xfrm>
          <a:prstGeom prst="rect">
            <a:avLst/>
          </a:prstGeom>
          <a:noFill/>
        </p:spPr>
        <p:txBody>
          <a:bodyPr wrap="square">
            <a:spAutoFit/>
          </a:bodyPr>
          <a:lstStyle/>
          <a:p>
            <a:pPr marL="12700">
              <a:lnSpc>
                <a:spcPct val="100000"/>
              </a:lnSpc>
              <a:spcBef>
                <a:spcPts val="1300"/>
              </a:spcBef>
            </a:pPr>
            <a:r>
              <a:rPr lang="pt-BR" sz="1800" dirty="0">
                <a:solidFill>
                  <a:srgbClr val="404040"/>
                </a:solidFill>
                <a:latin typeface="Carlito"/>
                <a:cs typeface="Carlito"/>
              </a:rPr>
              <a:t>Query </a:t>
            </a:r>
            <a:r>
              <a:rPr lang="pt-BR" sz="1800" dirty="0" err="1">
                <a:solidFill>
                  <a:srgbClr val="404040"/>
                </a:solidFill>
                <a:latin typeface="Carlito"/>
                <a:cs typeface="Carlito"/>
              </a:rPr>
              <a:t>unique</a:t>
            </a:r>
            <a:r>
              <a:rPr lang="pt-BR" sz="1800" dirty="0">
                <a:solidFill>
                  <a:srgbClr val="404040"/>
                </a:solidFill>
                <a:latin typeface="Carlito"/>
                <a:cs typeface="Carlito"/>
              </a:rPr>
              <a:t> </a:t>
            </a:r>
            <a:r>
              <a:rPr lang="pt-BR" sz="1800" dirty="0" err="1">
                <a:solidFill>
                  <a:srgbClr val="404040"/>
                </a:solidFill>
                <a:latin typeface="Carlito"/>
                <a:cs typeface="Carlito"/>
              </a:rPr>
              <a:t>launch</a:t>
            </a:r>
            <a:r>
              <a:rPr lang="pt-BR" sz="1800" dirty="0">
                <a:solidFill>
                  <a:srgbClr val="404040"/>
                </a:solidFill>
                <a:latin typeface="Carlito"/>
                <a:cs typeface="Carlito"/>
              </a:rPr>
              <a:t> </a:t>
            </a:r>
            <a:r>
              <a:rPr lang="pt-BR" sz="1800" spc="-20" dirty="0">
                <a:solidFill>
                  <a:srgbClr val="404040"/>
                </a:solidFill>
                <a:latin typeface="Carlito"/>
                <a:cs typeface="Carlito"/>
              </a:rPr>
              <a:t>site </a:t>
            </a:r>
            <a:r>
              <a:rPr lang="pt-BR" sz="1800" spc="-5" dirty="0" err="1">
                <a:solidFill>
                  <a:srgbClr val="404040"/>
                </a:solidFill>
                <a:latin typeface="Carlito"/>
                <a:cs typeface="Carlito"/>
              </a:rPr>
              <a:t>names</a:t>
            </a:r>
            <a:r>
              <a:rPr lang="pt-BR" sz="1800" spc="-5" dirty="0">
                <a:solidFill>
                  <a:srgbClr val="404040"/>
                </a:solidFill>
                <a:latin typeface="Carlito"/>
                <a:cs typeface="Carlito"/>
              </a:rPr>
              <a:t> </a:t>
            </a:r>
            <a:r>
              <a:rPr lang="pt-BR" sz="1800" spc="-20" dirty="0" err="1">
                <a:solidFill>
                  <a:srgbClr val="404040"/>
                </a:solidFill>
                <a:latin typeface="Carlito"/>
                <a:cs typeface="Carlito"/>
              </a:rPr>
              <a:t>from</a:t>
            </a:r>
            <a:r>
              <a:rPr lang="pt-BR" sz="1800" spc="-80" dirty="0">
                <a:solidFill>
                  <a:srgbClr val="404040"/>
                </a:solidFill>
                <a:latin typeface="Carlito"/>
                <a:cs typeface="Carlito"/>
              </a:rPr>
              <a:t> </a:t>
            </a:r>
            <a:r>
              <a:rPr lang="pt-BR" sz="1800" spc="-5" dirty="0" err="1">
                <a:solidFill>
                  <a:srgbClr val="404040"/>
                </a:solidFill>
                <a:latin typeface="Carlito"/>
                <a:cs typeface="Carlito"/>
              </a:rPr>
              <a:t>database</a:t>
            </a:r>
            <a:r>
              <a:rPr lang="pt-BR" sz="1800" spc="-5" dirty="0">
                <a:solidFill>
                  <a:srgbClr val="404040"/>
                </a:solidFill>
                <a:latin typeface="Carlito"/>
                <a:cs typeface="Carlito"/>
              </a:rPr>
              <a:t>.</a:t>
            </a:r>
            <a:endParaRPr lang="pt-BR" sz="1800" dirty="0">
              <a:latin typeface="Carlito"/>
              <a:cs typeface="Carlito"/>
            </a:endParaRPr>
          </a:p>
          <a:p>
            <a:pPr marL="12700">
              <a:lnSpc>
                <a:spcPts val="2300"/>
              </a:lnSpc>
              <a:spcBef>
                <a:spcPts val="1200"/>
              </a:spcBef>
            </a:pPr>
            <a:r>
              <a:rPr lang="pt-BR" sz="1800" spc="-5" dirty="0">
                <a:solidFill>
                  <a:srgbClr val="404040"/>
                </a:solidFill>
                <a:latin typeface="Carlito"/>
                <a:cs typeface="Carlito"/>
              </a:rPr>
              <a:t>CCAFS SLC-40 </a:t>
            </a:r>
            <a:r>
              <a:rPr lang="pt-BR" sz="1800" dirty="0" err="1">
                <a:solidFill>
                  <a:srgbClr val="404040"/>
                </a:solidFill>
                <a:latin typeface="Carlito"/>
                <a:cs typeface="Carlito"/>
              </a:rPr>
              <a:t>and</a:t>
            </a:r>
            <a:r>
              <a:rPr lang="pt-BR" sz="1800" dirty="0">
                <a:solidFill>
                  <a:srgbClr val="404040"/>
                </a:solidFill>
                <a:latin typeface="Carlito"/>
                <a:cs typeface="Carlito"/>
              </a:rPr>
              <a:t> </a:t>
            </a:r>
            <a:r>
              <a:rPr lang="pt-BR" sz="1800" spc="-10" dirty="0">
                <a:solidFill>
                  <a:srgbClr val="404040"/>
                </a:solidFill>
                <a:latin typeface="Carlito"/>
                <a:cs typeface="Carlito"/>
              </a:rPr>
              <a:t>CCAFSSLC-40 </a:t>
            </a:r>
            <a:r>
              <a:rPr lang="pt-BR" sz="1800" spc="-25" dirty="0" err="1">
                <a:solidFill>
                  <a:srgbClr val="404040"/>
                </a:solidFill>
                <a:latin typeface="Carlito"/>
                <a:cs typeface="Carlito"/>
              </a:rPr>
              <a:t>likely</a:t>
            </a:r>
            <a:r>
              <a:rPr lang="pt-BR" sz="1800" spc="-25" dirty="0">
                <a:solidFill>
                  <a:srgbClr val="404040"/>
                </a:solidFill>
                <a:latin typeface="Carlito"/>
                <a:cs typeface="Carlito"/>
              </a:rPr>
              <a:t> </a:t>
            </a:r>
            <a:r>
              <a:rPr lang="pt-BR" sz="1800" dirty="0" err="1">
                <a:solidFill>
                  <a:srgbClr val="404040"/>
                </a:solidFill>
                <a:latin typeface="Carlito"/>
                <a:cs typeface="Carlito"/>
              </a:rPr>
              <a:t>all</a:t>
            </a:r>
            <a:r>
              <a:rPr lang="pt-BR" sz="1800" dirty="0">
                <a:solidFill>
                  <a:srgbClr val="404040"/>
                </a:solidFill>
                <a:latin typeface="Carlito"/>
                <a:cs typeface="Carlito"/>
              </a:rPr>
              <a:t> </a:t>
            </a:r>
            <a:r>
              <a:rPr lang="pt-BR" sz="1800" spc="-20" dirty="0" err="1">
                <a:solidFill>
                  <a:srgbClr val="404040"/>
                </a:solidFill>
                <a:latin typeface="Carlito"/>
                <a:cs typeface="Carlito"/>
              </a:rPr>
              <a:t>represent</a:t>
            </a:r>
            <a:r>
              <a:rPr lang="pt-BR" sz="1800" spc="-20" dirty="0">
                <a:solidFill>
                  <a:srgbClr val="404040"/>
                </a:solidFill>
                <a:latin typeface="Carlito"/>
                <a:cs typeface="Carlito"/>
              </a:rPr>
              <a:t> </a:t>
            </a:r>
            <a:r>
              <a:rPr lang="pt-BR" sz="1800" dirty="0" err="1">
                <a:solidFill>
                  <a:srgbClr val="404040"/>
                </a:solidFill>
                <a:latin typeface="Carlito"/>
                <a:cs typeface="Carlito"/>
              </a:rPr>
              <a:t>the</a:t>
            </a:r>
            <a:r>
              <a:rPr lang="pt-BR" sz="1800" spc="-114" dirty="0">
                <a:solidFill>
                  <a:srgbClr val="404040"/>
                </a:solidFill>
                <a:latin typeface="Carlito"/>
                <a:cs typeface="Carlito"/>
              </a:rPr>
              <a:t> </a:t>
            </a:r>
            <a:r>
              <a:rPr lang="pt-BR" sz="1800" spc="-5" dirty="0" err="1">
                <a:solidFill>
                  <a:srgbClr val="404040"/>
                </a:solidFill>
                <a:latin typeface="Carlito"/>
                <a:cs typeface="Carlito"/>
              </a:rPr>
              <a:t>same</a:t>
            </a:r>
            <a:endParaRPr lang="pt-BR" sz="1800" dirty="0">
              <a:latin typeface="Carlito"/>
              <a:cs typeface="Carlito"/>
            </a:endParaRPr>
          </a:p>
          <a:p>
            <a:pPr marL="12700">
              <a:lnSpc>
                <a:spcPts val="2300"/>
              </a:lnSpc>
            </a:pPr>
            <a:r>
              <a:rPr lang="pt-BR" sz="1800" dirty="0" err="1">
                <a:solidFill>
                  <a:srgbClr val="404040"/>
                </a:solidFill>
                <a:latin typeface="Carlito"/>
                <a:cs typeface="Carlito"/>
              </a:rPr>
              <a:t>launch</a:t>
            </a:r>
            <a:r>
              <a:rPr lang="pt-BR" sz="1800" dirty="0">
                <a:solidFill>
                  <a:srgbClr val="404040"/>
                </a:solidFill>
                <a:latin typeface="Carlito"/>
                <a:cs typeface="Carlito"/>
              </a:rPr>
              <a:t> </a:t>
            </a:r>
            <a:r>
              <a:rPr lang="pt-BR" sz="1800" spc="-20" dirty="0">
                <a:solidFill>
                  <a:srgbClr val="404040"/>
                </a:solidFill>
                <a:latin typeface="Carlito"/>
                <a:cs typeface="Carlito"/>
              </a:rPr>
              <a:t>site </a:t>
            </a:r>
            <a:r>
              <a:rPr lang="pt-BR" sz="1800" dirty="0" err="1">
                <a:solidFill>
                  <a:srgbClr val="404040"/>
                </a:solidFill>
                <a:latin typeface="Carlito"/>
                <a:cs typeface="Carlito"/>
              </a:rPr>
              <a:t>with</a:t>
            </a:r>
            <a:r>
              <a:rPr lang="pt-BR" sz="1800" dirty="0">
                <a:solidFill>
                  <a:srgbClr val="404040"/>
                </a:solidFill>
                <a:latin typeface="Carlito"/>
                <a:cs typeface="Carlito"/>
              </a:rPr>
              <a:t> </a:t>
            </a:r>
            <a:r>
              <a:rPr lang="pt-BR" sz="1800" spc="-25" dirty="0">
                <a:solidFill>
                  <a:srgbClr val="404040"/>
                </a:solidFill>
                <a:latin typeface="Carlito"/>
                <a:cs typeface="Carlito"/>
              </a:rPr>
              <a:t>data </a:t>
            </a:r>
            <a:r>
              <a:rPr lang="pt-BR" sz="1800" spc="-5" dirty="0" err="1">
                <a:solidFill>
                  <a:srgbClr val="404040"/>
                </a:solidFill>
                <a:latin typeface="Carlito"/>
                <a:cs typeface="Carlito"/>
              </a:rPr>
              <a:t>entry</a:t>
            </a:r>
            <a:r>
              <a:rPr lang="pt-BR" sz="1800" spc="-35" dirty="0">
                <a:solidFill>
                  <a:srgbClr val="404040"/>
                </a:solidFill>
                <a:latin typeface="Carlito"/>
                <a:cs typeface="Carlito"/>
              </a:rPr>
              <a:t> </a:t>
            </a:r>
            <a:r>
              <a:rPr lang="pt-BR" sz="1800" spc="-25" dirty="0" err="1">
                <a:solidFill>
                  <a:srgbClr val="404040"/>
                </a:solidFill>
                <a:latin typeface="Carlito"/>
                <a:cs typeface="Carlito"/>
              </a:rPr>
              <a:t>errors</a:t>
            </a:r>
            <a:r>
              <a:rPr lang="pt-BR" sz="1800" spc="-25" dirty="0">
                <a:solidFill>
                  <a:srgbClr val="404040"/>
                </a:solidFill>
                <a:latin typeface="Carlito"/>
                <a:cs typeface="Carlito"/>
              </a:rPr>
              <a:t>.</a:t>
            </a:r>
            <a:endParaRPr lang="pt-BR" sz="1800" dirty="0">
              <a:latin typeface="Carlito"/>
              <a:cs typeface="Carlito"/>
            </a:endParaRPr>
          </a:p>
          <a:p>
            <a:pPr marL="12700" marR="2114550">
              <a:lnSpc>
                <a:spcPct val="141500"/>
              </a:lnSpc>
              <a:spcBef>
                <a:spcPts val="110"/>
              </a:spcBef>
            </a:pPr>
            <a:r>
              <a:rPr lang="pt-BR" sz="1800" spc="-5" dirty="0">
                <a:solidFill>
                  <a:srgbClr val="404040"/>
                </a:solidFill>
                <a:latin typeface="Carlito"/>
                <a:cs typeface="Carlito"/>
              </a:rPr>
              <a:t>CCAFS </a:t>
            </a:r>
            <a:r>
              <a:rPr lang="pt-BR" sz="1800" spc="-15" dirty="0">
                <a:solidFill>
                  <a:srgbClr val="404040"/>
                </a:solidFill>
                <a:latin typeface="Carlito"/>
                <a:cs typeface="Carlito"/>
              </a:rPr>
              <a:t>LC-40 </a:t>
            </a:r>
            <a:r>
              <a:rPr lang="pt-BR" sz="1800" spc="-20" dirty="0" err="1">
                <a:solidFill>
                  <a:srgbClr val="404040"/>
                </a:solidFill>
                <a:latin typeface="Carlito"/>
                <a:cs typeface="Carlito"/>
              </a:rPr>
              <a:t>was</a:t>
            </a:r>
            <a:r>
              <a:rPr lang="pt-BR" sz="1800" spc="-20" dirty="0">
                <a:solidFill>
                  <a:srgbClr val="404040"/>
                </a:solidFill>
                <a:latin typeface="Carlito"/>
                <a:cs typeface="Carlito"/>
              </a:rPr>
              <a:t> </a:t>
            </a:r>
            <a:r>
              <a:rPr lang="pt-BR" sz="1800" dirty="0" err="1">
                <a:solidFill>
                  <a:srgbClr val="404040"/>
                </a:solidFill>
                <a:latin typeface="Carlito"/>
                <a:cs typeface="Carlito"/>
              </a:rPr>
              <a:t>the</a:t>
            </a:r>
            <a:r>
              <a:rPr lang="pt-BR" sz="1800" dirty="0">
                <a:solidFill>
                  <a:srgbClr val="404040"/>
                </a:solidFill>
                <a:latin typeface="Carlito"/>
                <a:cs typeface="Carlito"/>
              </a:rPr>
              <a:t> </a:t>
            </a:r>
            <a:r>
              <a:rPr lang="pt-BR" sz="1800" spc="-20" dirty="0" err="1">
                <a:solidFill>
                  <a:srgbClr val="404040"/>
                </a:solidFill>
                <a:latin typeface="Carlito"/>
                <a:cs typeface="Carlito"/>
              </a:rPr>
              <a:t>previous</a:t>
            </a:r>
            <a:r>
              <a:rPr lang="pt-BR" sz="1800" spc="-20" dirty="0">
                <a:solidFill>
                  <a:srgbClr val="404040"/>
                </a:solidFill>
                <a:latin typeface="Carlito"/>
                <a:cs typeface="Carlito"/>
              </a:rPr>
              <a:t> </a:t>
            </a:r>
            <a:r>
              <a:rPr lang="pt-BR" sz="1800" spc="-5" dirty="0" err="1">
                <a:solidFill>
                  <a:srgbClr val="404040"/>
                </a:solidFill>
                <a:latin typeface="Carlito"/>
                <a:cs typeface="Carlito"/>
              </a:rPr>
              <a:t>name</a:t>
            </a:r>
            <a:r>
              <a:rPr lang="pt-BR" sz="1800" spc="-5" dirty="0">
                <a:solidFill>
                  <a:srgbClr val="404040"/>
                </a:solidFill>
                <a:latin typeface="Carlito"/>
                <a:cs typeface="Carlito"/>
              </a:rPr>
              <a:t>.  </a:t>
            </a:r>
            <a:r>
              <a:rPr lang="pt-BR" sz="1800" spc="-25" dirty="0" err="1">
                <a:solidFill>
                  <a:srgbClr val="404040"/>
                </a:solidFill>
                <a:latin typeface="Carlito"/>
                <a:cs typeface="Carlito"/>
              </a:rPr>
              <a:t>Likely</a:t>
            </a:r>
            <a:r>
              <a:rPr lang="pt-BR" sz="1800" spc="-25" dirty="0">
                <a:solidFill>
                  <a:srgbClr val="404040"/>
                </a:solidFill>
                <a:latin typeface="Carlito"/>
                <a:cs typeface="Carlito"/>
              </a:rPr>
              <a:t> </a:t>
            </a:r>
            <a:r>
              <a:rPr lang="pt-BR" sz="1800" spc="-5" dirty="0" err="1">
                <a:solidFill>
                  <a:srgbClr val="404040"/>
                </a:solidFill>
                <a:latin typeface="Carlito"/>
                <a:cs typeface="Carlito"/>
              </a:rPr>
              <a:t>only</a:t>
            </a:r>
            <a:r>
              <a:rPr lang="pt-BR" sz="1800" spc="-5" dirty="0">
                <a:solidFill>
                  <a:srgbClr val="404040"/>
                </a:solidFill>
                <a:latin typeface="Carlito"/>
                <a:cs typeface="Carlito"/>
              </a:rPr>
              <a:t> </a:t>
            </a:r>
            <a:r>
              <a:rPr lang="pt-BR" sz="1800" dirty="0">
                <a:solidFill>
                  <a:srgbClr val="404040"/>
                </a:solidFill>
                <a:latin typeface="Carlito"/>
                <a:cs typeface="Carlito"/>
              </a:rPr>
              <a:t>3 </a:t>
            </a:r>
            <a:r>
              <a:rPr lang="pt-BR" sz="1800" dirty="0" err="1">
                <a:solidFill>
                  <a:srgbClr val="404040"/>
                </a:solidFill>
                <a:latin typeface="Carlito"/>
                <a:cs typeface="Carlito"/>
              </a:rPr>
              <a:t>unique</a:t>
            </a:r>
            <a:r>
              <a:rPr lang="pt-BR" sz="1800" dirty="0">
                <a:solidFill>
                  <a:srgbClr val="404040"/>
                </a:solidFill>
                <a:latin typeface="Carlito"/>
                <a:cs typeface="Carlito"/>
              </a:rPr>
              <a:t> </a:t>
            </a:r>
            <a:r>
              <a:rPr lang="pt-BR" sz="1800" spc="-5" dirty="0" err="1">
                <a:solidFill>
                  <a:srgbClr val="404040"/>
                </a:solidFill>
                <a:latin typeface="Carlito"/>
                <a:cs typeface="Carlito"/>
              </a:rPr>
              <a:t>launch_site</a:t>
            </a:r>
            <a:r>
              <a:rPr lang="pt-BR" sz="1800" spc="-5" dirty="0">
                <a:solidFill>
                  <a:srgbClr val="404040"/>
                </a:solidFill>
                <a:latin typeface="Carlito"/>
                <a:cs typeface="Carlito"/>
              </a:rPr>
              <a:t> </a:t>
            </a:r>
            <a:r>
              <a:rPr lang="pt-BR" sz="1800" spc="-5" dirty="0" err="1">
                <a:solidFill>
                  <a:srgbClr val="404040"/>
                </a:solidFill>
                <a:latin typeface="Carlito"/>
                <a:cs typeface="Carlito"/>
              </a:rPr>
              <a:t>values</a:t>
            </a:r>
            <a:r>
              <a:rPr lang="pt-BR" sz="1800" spc="-5" dirty="0">
                <a:solidFill>
                  <a:srgbClr val="404040"/>
                </a:solidFill>
                <a:latin typeface="Carlito"/>
                <a:cs typeface="Carlito"/>
              </a:rPr>
              <a:t>:  CCAFS SLC-40, KSC LC-39A,</a:t>
            </a:r>
            <a:r>
              <a:rPr lang="pt-BR" sz="1800" spc="-310" dirty="0">
                <a:solidFill>
                  <a:srgbClr val="404040"/>
                </a:solidFill>
                <a:latin typeface="Carlito"/>
                <a:cs typeface="Carlito"/>
              </a:rPr>
              <a:t> </a:t>
            </a:r>
            <a:r>
              <a:rPr lang="pt-BR" sz="1800" spc="-40" dirty="0">
                <a:solidFill>
                  <a:srgbClr val="404040"/>
                </a:solidFill>
                <a:latin typeface="Carlito"/>
                <a:cs typeface="Carlito"/>
              </a:rPr>
              <a:t>VAFB </a:t>
            </a:r>
            <a:r>
              <a:rPr lang="pt-BR" sz="1800" spc="-10" dirty="0">
                <a:solidFill>
                  <a:srgbClr val="404040"/>
                </a:solidFill>
                <a:latin typeface="Carlito"/>
                <a:cs typeface="Carlito"/>
              </a:rPr>
              <a:t>SLC-4E</a:t>
            </a:r>
            <a:endParaRPr lang="pt-BR" sz="1800" dirty="0">
              <a:latin typeface="Carlito"/>
              <a:cs typeface="Carlito"/>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6" name="object 5">
            <a:extLst>
              <a:ext uri="{FF2B5EF4-FFF2-40B4-BE49-F238E27FC236}">
                <a16:creationId xmlns:a16="http://schemas.microsoft.com/office/drawing/2014/main" id="{2FBA49B5-F561-D3B4-A316-BE5A65823A01}"/>
              </a:ext>
            </a:extLst>
          </p:cNvPr>
          <p:cNvSpPr/>
          <p:nvPr/>
        </p:nvSpPr>
        <p:spPr>
          <a:xfrm>
            <a:off x="1142123" y="2107183"/>
            <a:ext cx="8272272" cy="333146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object 5">
            <a:extLst>
              <a:ext uri="{FF2B5EF4-FFF2-40B4-BE49-F238E27FC236}">
                <a16:creationId xmlns:a16="http://schemas.microsoft.com/office/drawing/2014/main" id="{AB7C4B73-41C7-8956-207D-4466D6FBFEF0}"/>
              </a:ext>
            </a:extLst>
          </p:cNvPr>
          <p:cNvSpPr/>
          <p:nvPr/>
        </p:nvSpPr>
        <p:spPr>
          <a:xfrm>
            <a:off x="1060703" y="2354579"/>
            <a:ext cx="5687568" cy="2554224"/>
          </a:xfrm>
          <a:prstGeom prst="rect">
            <a:avLst/>
          </a:prstGeom>
          <a:blipFill>
            <a:blip r:embed="rId3" cstate="print"/>
            <a:stretch>
              <a:fillRect/>
            </a:stretch>
          </a:blipFill>
        </p:spPr>
        <p:txBody>
          <a:bodyPr wrap="square" lIns="0" tIns="0" rIns="0" bIns="0" rtlCol="0"/>
          <a:lstStyle/>
          <a:p>
            <a:endParaRPr/>
          </a:p>
        </p:txBody>
      </p:sp>
      <p:sp>
        <p:nvSpPr>
          <p:cNvPr id="6" name="object 4">
            <a:extLst>
              <a:ext uri="{FF2B5EF4-FFF2-40B4-BE49-F238E27FC236}">
                <a16:creationId xmlns:a16="http://schemas.microsoft.com/office/drawing/2014/main" id="{FD255521-026B-2F14-4E3D-E4457EE45F08}"/>
              </a:ext>
            </a:extLst>
          </p:cNvPr>
          <p:cNvSpPr txBox="1"/>
          <p:nvPr/>
        </p:nvSpPr>
        <p:spPr>
          <a:xfrm>
            <a:off x="7737475" y="2219960"/>
            <a:ext cx="3489325" cy="2430145"/>
          </a:xfrm>
          <a:prstGeom prst="rect">
            <a:avLst/>
          </a:prstGeom>
        </p:spPr>
        <p:txBody>
          <a:bodyPr vert="horz" wrap="square" lIns="0" tIns="47625" rIns="0" bIns="0" rtlCol="0">
            <a:spAutoFit/>
          </a:bodyPr>
          <a:lstStyle/>
          <a:p>
            <a:pPr marL="12700" marR="5715">
              <a:lnSpc>
                <a:spcPts val="2160"/>
              </a:lnSpc>
              <a:spcBef>
                <a:spcPts val="375"/>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sums </a:t>
            </a:r>
            <a:r>
              <a:rPr sz="2000" dirty="0">
                <a:solidFill>
                  <a:srgbClr val="404040"/>
                </a:solidFill>
                <a:latin typeface="Carlito"/>
                <a:cs typeface="Carlito"/>
              </a:rPr>
              <a:t>the </a:t>
            </a:r>
            <a:r>
              <a:rPr sz="2000" spc="-25" dirty="0">
                <a:solidFill>
                  <a:srgbClr val="404040"/>
                </a:solidFill>
                <a:latin typeface="Carlito"/>
                <a:cs typeface="Carlito"/>
              </a:rPr>
              <a:t>total </a:t>
            </a:r>
            <a:r>
              <a:rPr sz="2000" spc="-10" dirty="0">
                <a:solidFill>
                  <a:srgbClr val="404040"/>
                </a:solidFill>
                <a:latin typeface="Carlito"/>
                <a:cs typeface="Carlito"/>
              </a:rPr>
              <a:t>payload  </a:t>
            </a:r>
            <a:r>
              <a:rPr sz="2000" spc="-5" dirty="0">
                <a:solidFill>
                  <a:srgbClr val="404040"/>
                </a:solidFill>
                <a:latin typeface="Carlito"/>
                <a:cs typeface="Carlito"/>
              </a:rPr>
              <a:t>mass </a:t>
            </a:r>
            <a:r>
              <a:rPr sz="2000" dirty="0">
                <a:solidFill>
                  <a:srgbClr val="404040"/>
                </a:solidFill>
                <a:latin typeface="Carlito"/>
                <a:cs typeface="Carlito"/>
              </a:rPr>
              <a:t>in kg </a:t>
            </a:r>
            <a:r>
              <a:rPr sz="2000" spc="-15" dirty="0">
                <a:solidFill>
                  <a:srgbClr val="404040"/>
                </a:solidFill>
                <a:latin typeface="Carlito"/>
                <a:cs typeface="Carlito"/>
              </a:rPr>
              <a:t>where </a:t>
            </a:r>
            <a:r>
              <a:rPr sz="2000" dirty="0">
                <a:solidFill>
                  <a:srgbClr val="404040"/>
                </a:solidFill>
                <a:latin typeface="Carlito"/>
                <a:cs typeface="Carlito"/>
              </a:rPr>
              <a:t>NASA </a:t>
            </a:r>
            <a:r>
              <a:rPr sz="2000" spc="-20" dirty="0">
                <a:solidFill>
                  <a:srgbClr val="404040"/>
                </a:solidFill>
                <a:latin typeface="Carlito"/>
                <a:cs typeface="Carlito"/>
              </a:rPr>
              <a:t>was </a:t>
            </a:r>
            <a:r>
              <a:rPr sz="2000" dirty="0">
                <a:solidFill>
                  <a:srgbClr val="404040"/>
                </a:solidFill>
                <a:latin typeface="Carlito"/>
                <a:cs typeface="Carlito"/>
              </a:rPr>
              <a:t>the  </a:t>
            </a:r>
            <a:r>
              <a:rPr sz="2000" spc="-60" dirty="0">
                <a:solidFill>
                  <a:srgbClr val="404040"/>
                </a:solidFill>
                <a:latin typeface="Carlito"/>
                <a:cs typeface="Carlito"/>
              </a:rPr>
              <a:t>customer.</a:t>
            </a:r>
            <a:endParaRPr sz="2000" dirty="0">
              <a:latin typeface="Carlito"/>
              <a:cs typeface="Carlito"/>
            </a:endParaRPr>
          </a:p>
          <a:p>
            <a:pPr marL="12700" marR="5080">
              <a:lnSpc>
                <a:spcPct val="90000"/>
              </a:lnSpc>
              <a:spcBef>
                <a:spcPts val="1370"/>
              </a:spcBef>
            </a:pPr>
            <a:r>
              <a:rPr sz="2000" spc="-15" dirty="0">
                <a:solidFill>
                  <a:srgbClr val="404040"/>
                </a:solidFill>
                <a:latin typeface="Carlito"/>
                <a:cs typeface="Carlito"/>
              </a:rPr>
              <a:t>CRS </a:t>
            </a:r>
            <a:r>
              <a:rPr sz="2000" spc="-20" dirty="0">
                <a:solidFill>
                  <a:srgbClr val="404040"/>
                </a:solidFill>
                <a:latin typeface="Carlito"/>
                <a:cs typeface="Carlito"/>
              </a:rPr>
              <a:t>stands </a:t>
            </a:r>
            <a:r>
              <a:rPr sz="2000" spc="-25" dirty="0">
                <a:solidFill>
                  <a:srgbClr val="404040"/>
                </a:solidFill>
                <a:latin typeface="Carlito"/>
                <a:cs typeface="Carlito"/>
              </a:rPr>
              <a:t>for </a:t>
            </a:r>
            <a:r>
              <a:rPr sz="2000" spc="-10" dirty="0">
                <a:solidFill>
                  <a:srgbClr val="404040"/>
                </a:solidFill>
                <a:latin typeface="Carlito"/>
                <a:cs typeface="Carlito"/>
              </a:rPr>
              <a:t>Commercial  </a:t>
            </a:r>
            <a:r>
              <a:rPr sz="2000" spc="-5" dirty="0">
                <a:solidFill>
                  <a:srgbClr val="404040"/>
                </a:solidFill>
                <a:latin typeface="Carlito"/>
                <a:cs typeface="Carlito"/>
              </a:rPr>
              <a:t>Resupply </a:t>
            </a:r>
            <a:r>
              <a:rPr sz="2000" dirty="0">
                <a:solidFill>
                  <a:srgbClr val="404040"/>
                </a:solidFill>
                <a:latin typeface="Carlito"/>
                <a:cs typeface="Carlito"/>
              </a:rPr>
              <a:t>Services which</a:t>
            </a:r>
            <a:r>
              <a:rPr sz="2000" spc="-90" dirty="0">
                <a:solidFill>
                  <a:srgbClr val="404040"/>
                </a:solidFill>
                <a:latin typeface="Carlito"/>
                <a:cs typeface="Carlito"/>
              </a:rPr>
              <a:t> </a:t>
            </a:r>
            <a:r>
              <a:rPr sz="2000" spc="-20" dirty="0">
                <a:solidFill>
                  <a:srgbClr val="404040"/>
                </a:solidFill>
                <a:latin typeface="Carlito"/>
                <a:cs typeface="Carlito"/>
              </a:rPr>
              <a:t>indicates  </a:t>
            </a:r>
            <a:r>
              <a:rPr sz="2000" spc="-5" dirty="0">
                <a:solidFill>
                  <a:srgbClr val="404040"/>
                </a:solidFill>
                <a:latin typeface="Carlito"/>
                <a:cs typeface="Carlito"/>
              </a:rPr>
              <a:t>that </a:t>
            </a:r>
            <a:r>
              <a:rPr sz="2000" dirty="0">
                <a:solidFill>
                  <a:srgbClr val="404040"/>
                </a:solidFill>
                <a:latin typeface="Carlito"/>
                <a:cs typeface="Carlito"/>
              </a:rPr>
              <a:t>these </a:t>
            </a:r>
            <a:r>
              <a:rPr sz="2000" spc="-10" dirty="0">
                <a:solidFill>
                  <a:srgbClr val="404040"/>
                </a:solidFill>
                <a:latin typeface="Carlito"/>
                <a:cs typeface="Carlito"/>
              </a:rPr>
              <a:t>payloads </a:t>
            </a:r>
            <a:r>
              <a:rPr sz="2000" spc="-20" dirty="0">
                <a:solidFill>
                  <a:srgbClr val="404040"/>
                </a:solidFill>
                <a:latin typeface="Carlito"/>
                <a:cs typeface="Carlito"/>
              </a:rPr>
              <a:t>were sent to  </a:t>
            </a:r>
            <a:r>
              <a:rPr sz="2000" dirty="0">
                <a:solidFill>
                  <a:srgbClr val="404040"/>
                </a:solidFill>
                <a:latin typeface="Carlito"/>
                <a:cs typeface="Carlito"/>
              </a:rPr>
              <a:t>the </a:t>
            </a:r>
            <a:r>
              <a:rPr sz="2000" spc="-10" dirty="0">
                <a:solidFill>
                  <a:srgbClr val="404040"/>
                </a:solidFill>
                <a:latin typeface="Carlito"/>
                <a:cs typeface="Carlito"/>
              </a:rPr>
              <a:t>International </a:t>
            </a:r>
            <a:r>
              <a:rPr sz="2000" dirty="0">
                <a:solidFill>
                  <a:srgbClr val="404040"/>
                </a:solidFill>
                <a:latin typeface="Carlito"/>
                <a:cs typeface="Carlito"/>
              </a:rPr>
              <a:t>Space </a:t>
            </a:r>
            <a:r>
              <a:rPr sz="2000" spc="-20" dirty="0">
                <a:solidFill>
                  <a:srgbClr val="404040"/>
                </a:solidFill>
                <a:latin typeface="Carlito"/>
                <a:cs typeface="Carlito"/>
              </a:rPr>
              <a:t>Station  </a:t>
            </a:r>
            <a:r>
              <a:rPr sz="2000" dirty="0">
                <a:solidFill>
                  <a:srgbClr val="404040"/>
                </a:solidFill>
                <a:latin typeface="Carlito"/>
                <a:cs typeface="Carlito"/>
              </a:rPr>
              <a:t>(ISS).</a:t>
            </a:r>
            <a:endParaRPr sz="2000" dirty="0">
              <a:latin typeface="Carlito"/>
              <a:cs typeface="Carlito"/>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object 5">
            <a:extLst>
              <a:ext uri="{FF2B5EF4-FFF2-40B4-BE49-F238E27FC236}">
                <a16:creationId xmlns:a16="http://schemas.microsoft.com/office/drawing/2014/main" id="{9A44AE9E-2FD7-CCDF-430C-85CC80F6CD2B}"/>
              </a:ext>
            </a:extLst>
          </p:cNvPr>
          <p:cNvSpPr/>
          <p:nvPr/>
        </p:nvSpPr>
        <p:spPr>
          <a:xfrm>
            <a:off x="1086612" y="2259584"/>
            <a:ext cx="6364224" cy="286969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object 5">
            <a:extLst>
              <a:ext uri="{FF2B5EF4-FFF2-40B4-BE49-F238E27FC236}">
                <a16:creationId xmlns:a16="http://schemas.microsoft.com/office/drawing/2014/main" id="{57F1A794-D788-90C2-2EC7-4C500195CBDD}"/>
              </a:ext>
            </a:extLst>
          </p:cNvPr>
          <p:cNvSpPr/>
          <p:nvPr/>
        </p:nvSpPr>
        <p:spPr>
          <a:xfrm>
            <a:off x="1153667" y="2223516"/>
            <a:ext cx="5780532" cy="2860548"/>
          </a:xfrm>
          <a:prstGeom prst="rect">
            <a:avLst/>
          </a:prstGeom>
          <a:blipFill>
            <a:blip r:embed="rId3" cstate="print"/>
            <a:stretch>
              <a:fillRect/>
            </a:stretch>
          </a:blipFill>
        </p:spPr>
        <p:txBody>
          <a:bodyPr wrap="square" lIns="0" tIns="0" rIns="0" bIns="0" rtlCol="0"/>
          <a:lstStyle/>
          <a:p>
            <a:endParaRPr lang="pt-BR"/>
          </a:p>
        </p:txBody>
      </p:sp>
      <p:sp>
        <p:nvSpPr>
          <p:cNvPr id="7" name="CaixaDeTexto 6">
            <a:extLst>
              <a:ext uri="{FF2B5EF4-FFF2-40B4-BE49-F238E27FC236}">
                <a16:creationId xmlns:a16="http://schemas.microsoft.com/office/drawing/2014/main" id="{FF43C4F0-F702-0624-2462-7A3AE9A0582B}"/>
              </a:ext>
            </a:extLst>
          </p:cNvPr>
          <p:cNvSpPr txBox="1"/>
          <p:nvPr/>
        </p:nvSpPr>
        <p:spPr>
          <a:xfrm>
            <a:off x="7203440" y="2393676"/>
            <a:ext cx="4988560" cy="2076722"/>
          </a:xfrm>
          <a:prstGeom prst="rect">
            <a:avLst/>
          </a:prstGeom>
          <a:noFill/>
        </p:spPr>
        <p:txBody>
          <a:bodyPr wrap="square">
            <a:spAutoFit/>
          </a:bodyPr>
          <a:lstStyle/>
          <a:p>
            <a:pPr marL="12700" marR="135255">
              <a:lnSpc>
                <a:spcPct val="91800"/>
              </a:lnSpc>
              <a:spcBef>
                <a:spcPts val="300"/>
              </a:spcBef>
            </a:pPr>
            <a:r>
              <a:rPr lang="en-US" sz="1800" spc="-5" dirty="0">
                <a:solidFill>
                  <a:srgbClr val="404040"/>
                </a:solidFill>
                <a:latin typeface="Carlito"/>
                <a:cs typeface="Carlito"/>
              </a:rPr>
              <a:t>This </a:t>
            </a:r>
            <a:r>
              <a:rPr lang="en-US" sz="1800" dirty="0">
                <a:solidFill>
                  <a:srgbClr val="404040"/>
                </a:solidFill>
                <a:latin typeface="Carlito"/>
                <a:cs typeface="Carlito"/>
              </a:rPr>
              <a:t>query </a:t>
            </a:r>
            <a:r>
              <a:rPr lang="en-US" sz="1800" spc="-5" dirty="0">
                <a:solidFill>
                  <a:srgbClr val="404040"/>
                </a:solidFill>
                <a:latin typeface="Carlito"/>
                <a:cs typeface="Carlito"/>
              </a:rPr>
              <a:t>returns </a:t>
            </a:r>
            <a:r>
              <a:rPr lang="en-US" sz="1800" dirty="0">
                <a:solidFill>
                  <a:srgbClr val="404040"/>
                </a:solidFill>
                <a:latin typeface="Carlito"/>
                <a:cs typeface="Carlito"/>
              </a:rPr>
              <a:t>the </a:t>
            </a:r>
            <a:r>
              <a:rPr lang="en-US" sz="1800" spc="-35" dirty="0">
                <a:solidFill>
                  <a:srgbClr val="404040"/>
                </a:solidFill>
                <a:latin typeface="Carlito"/>
                <a:cs typeface="Carlito"/>
              </a:rPr>
              <a:t>first  </a:t>
            </a:r>
            <a:r>
              <a:rPr lang="en-US" sz="1800" spc="-5" dirty="0">
                <a:solidFill>
                  <a:srgbClr val="404040"/>
                </a:solidFill>
                <a:latin typeface="Carlito"/>
                <a:cs typeface="Carlito"/>
              </a:rPr>
              <a:t>successful </a:t>
            </a:r>
            <a:r>
              <a:rPr lang="en-US" sz="1800" spc="-15" dirty="0">
                <a:solidFill>
                  <a:srgbClr val="404040"/>
                </a:solidFill>
                <a:latin typeface="Carlito"/>
                <a:cs typeface="Carlito"/>
              </a:rPr>
              <a:t>ground </a:t>
            </a:r>
            <a:r>
              <a:rPr lang="en-US" sz="1800" spc="-5" dirty="0">
                <a:solidFill>
                  <a:srgbClr val="404040"/>
                </a:solidFill>
                <a:latin typeface="Carlito"/>
                <a:cs typeface="Carlito"/>
              </a:rPr>
              <a:t>pad</a:t>
            </a:r>
            <a:r>
              <a:rPr lang="en-US" sz="1800" spc="-145" dirty="0">
                <a:solidFill>
                  <a:srgbClr val="404040"/>
                </a:solidFill>
                <a:latin typeface="Carlito"/>
                <a:cs typeface="Carlito"/>
              </a:rPr>
              <a:t> </a:t>
            </a:r>
            <a:r>
              <a:rPr lang="en-US" sz="1800" dirty="0">
                <a:solidFill>
                  <a:srgbClr val="404040"/>
                </a:solidFill>
                <a:latin typeface="Carlito"/>
                <a:cs typeface="Carlito"/>
              </a:rPr>
              <a:t>landing  </a:t>
            </a:r>
            <a:r>
              <a:rPr lang="en-US" sz="1800" spc="-25" dirty="0">
                <a:solidFill>
                  <a:srgbClr val="404040"/>
                </a:solidFill>
                <a:latin typeface="Carlito"/>
                <a:cs typeface="Carlito"/>
              </a:rPr>
              <a:t>date.</a:t>
            </a:r>
            <a:endParaRPr lang="en-US" sz="1800" dirty="0">
              <a:latin typeface="Carlito"/>
              <a:cs typeface="Carlito"/>
            </a:endParaRPr>
          </a:p>
          <a:p>
            <a:pPr marL="12700">
              <a:lnSpc>
                <a:spcPts val="2300"/>
              </a:lnSpc>
              <a:spcBef>
                <a:spcPts val="1200"/>
              </a:spcBef>
            </a:pPr>
            <a:r>
              <a:rPr lang="en-US" sz="1800" spc="-35" dirty="0">
                <a:solidFill>
                  <a:srgbClr val="404040"/>
                </a:solidFill>
                <a:latin typeface="Carlito"/>
                <a:cs typeface="Carlito"/>
              </a:rPr>
              <a:t>First </a:t>
            </a:r>
            <a:r>
              <a:rPr lang="en-US" sz="1800" spc="-15" dirty="0">
                <a:solidFill>
                  <a:srgbClr val="404040"/>
                </a:solidFill>
                <a:latin typeface="Carlito"/>
                <a:cs typeface="Carlito"/>
              </a:rPr>
              <a:t>ground </a:t>
            </a:r>
            <a:r>
              <a:rPr lang="en-US" sz="1800" spc="-5" dirty="0">
                <a:solidFill>
                  <a:srgbClr val="404040"/>
                </a:solidFill>
                <a:latin typeface="Carlito"/>
                <a:cs typeface="Carlito"/>
              </a:rPr>
              <a:t>pad </a:t>
            </a:r>
            <a:r>
              <a:rPr lang="en-US" sz="1800" dirty="0">
                <a:solidFill>
                  <a:srgbClr val="404040"/>
                </a:solidFill>
                <a:latin typeface="Carlito"/>
                <a:cs typeface="Carlito"/>
              </a:rPr>
              <a:t>landing</a:t>
            </a:r>
            <a:r>
              <a:rPr lang="en-US" sz="1800" spc="-75" dirty="0">
                <a:solidFill>
                  <a:srgbClr val="404040"/>
                </a:solidFill>
                <a:latin typeface="Carlito"/>
                <a:cs typeface="Carlito"/>
              </a:rPr>
              <a:t> </a:t>
            </a:r>
            <a:r>
              <a:rPr lang="en-US" sz="1800" spc="-5" dirty="0">
                <a:solidFill>
                  <a:srgbClr val="404040"/>
                </a:solidFill>
                <a:latin typeface="Carlito"/>
                <a:cs typeface="Carlito"/>
              </a:rPr>
              <a:t>wasn’t</a:t>
            </a:r>
            <a:endParaRPr lang="en-US" sz="1800" dirty="0">
              <a:latin typeface="Carlito"/>
              <a:cs typeface="Carlito"/>
            </a:endParaRPr>
          </a:p>
          <a:p>
            <a:pPr marL="12700">
              <a:lnSpc>
                <a:spcPts val="2300"/>
              </a:lnSpc>
            </a:pPr>
            <a:r>
              <a:rPr lang="en-US" sz="1800" spc="-5" dirty="0">
                <a:solidFill>
                  <a:srgbClr val="404040"/>
                </a:solidFill>
                <a:latin typeface="Carlito"/>
                <a:cs typeface="Carlito"/>
              </a:rPr>
              <a:t>until </a:t>
            </a:r>
            <a:r>
              <a:rPr lang="en-US" sz="1800" dirty="0">
                <a:solidFill>
                  <a:srgbClr val="404040"/>
                </a:solidFill>
                <a:latin typeface="Carlito"/>
                <a:cs typeface="Carlito"/>
              </a:rPr>
              <a:t>the end </a:t>
            </a:r>
            <a:r>
              <a:rPr lang="en-US" sz="1800" spc="-5" dirty="0">
                <a:solidFill>
                  <a:srgbClr val="404040"/>
                </a:solidFill>
                <a:latin typeface="Carlito"/>
                <a:cs typeface="Carlito"/>
              </a:rPr>
              <a:t>of</a:t>
            </a:r>
            <a:r>
              <a:rPr lang="en-US" sz="1800" spc="-105" dirty="0">
                <a:solidFill>
                  <a:srgbClr val="404040"/>
                </a:solidFill>
                <a:latin typeface="Carlito"/>
                <a:cs typeface="Carlito"/>
              </a:rPr>
              <a:t> </a:t>
            </a:r>
            <a:r>
              <a:rPr lang="en-US" sz="1800" dirty="0">
                <a:solidFill>
                  <a:srgbClr val="404040"/>
                </a:solidFill>
                <a:latin typeface="Carlito"/>
                <a:cs typeface="Carlito"/>
              </a:rPr>
              <a:t>2015.</a:t>
            </a:r>
            <a:endParaRPr lang="en-US" sz="1800" dirty="0">
              <a:latin typeface="Carlito"/>
              <a:cs typeface="Carlito"/>
            </a:endParaRPr>
          </a:p>
          <a:p>
            <a:pPr marL="12700">
              <a:lnSpc>
                <a:spcPts val="2305"/>
              </a:lnSpc>
              <a:spcBef>
                <a:spcPts val="1200"/>
              </a:spcBef>
            </a:pPr>
            <a:r>
              <a:rPr lang="en-US" sz="1800" spc="-5" dirty="0">
                <a:solidFill>
                  <a:srgbClr val="404040"/>
                </a:solidFill>
                <a:latin typeface="Carlito"/>
                <a:cs typeface="Carlito"/>
              </a:rPr>
              <a:t>Successful </a:t>
            </a:r>
            <a:r>
              <a:rPr lang="en-US" sz="1800" dirty="0">
                <a:solidFill>
                  <a:srgbClr val="404040"/>
                </a:solidFill>
                <a:latin typeface="Carlito"/>
                <a:cs typeface="Carlito"/>
              </a:rPr>
              <a:t>landings in</a:t>
            </a:r>
            <a:r>
              <a:rPr lang="en-US" sz="1800" spc="-70" dirty="0">
                <a:solidFill>
                  <a:srgbClr val="404040"/>
                </a:solidFill>
                <a:latin typeface="Carlito"/>
                <a:cs typeface="Carlito"/>
              </a:rPr>
              <a:t> </a:t>
            </a:r>
            <a:r>
              <a:rPr lang="en-US" sz="1800" spc="-20" dirty="0">
                <a:solidFill>
                  <a:srgbClr val="404040"/>
                </a:solidFill>
                <a:latin typeface="Carlito"/>
                <a:cs typeface="Carlito"/>
              </a:rPr>
              <a:t>general</a:t>
            </a:r>
            <a:endParaRPr lang="en-US" sz="1800" dirty="0">
              <a:latin typeface="Carlito"/>
              <a:cs typeface="Carlito"/>
            </a:endParaRPr>
          </a:p>
          <a:p>
            <a:pPr marL="12700">
              <a:lnSpc>
                <a:spcPts val="2305"/>
              </a:lnSpc>
            </a:pPr>
            <a:r>
              <a:rPr lang="en-US" sz="1800" dirty="0">
                <a:solidFill>
                  <a:srgbClr val="404040"/>
                </a:solidFill>
                <a:latin typeface="Carlito"/>
                <a:cs typeface="Carlito"/>
              </a:rPr>
              <a:t>appear </a:t>
            </a:r>
            <a:r>
              <a:rPr lang="en-US" sz="1800" spc="-20" dirty="0">
                <a:solidFill>
                  <a:srgbClr val="404040"/>
                </a:solidFill>
                <a:latin typeface="Carlito"/>
                <a:cs typeface="Carlito"/>
              </a:rPr>
              <a:t>starting</a:t>
            </a:r>
            <a:r>
              <a:rPr lang="en-US" sz="1800" spc="-5" dirty="0">
                <a:solidFill>
                  <a:srgbClr val="404040"/>
                </a:solidFill>
                <a:latin typeface="Carlito"/>
                <a:cs typeface="Carlito"/>
              </a:rPr>
              <a:t> </a:t>
            </a:r>
            <a:r>
              <a:rPr lang="en-US" sz="1800" dirty="0">
                <a:solidFill>
                  <a:srgbClr val="404040"/>
                </a:solidFill>
                <a:latin typeface="Carlito"/>
                <a:cs typeface="Carlito"/>
              </a:rPr>
              <a:t>2014</a:t>
            </a:r>
            <a:endParaRPr lang="pt-BR" dirty="0"/>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object 5">
            <a:extLst>
              <a:ext uri="{FF2B5EF4-FFF2-40B4-BE49-F238E27FC236}">
                <a16:creationId xmlns:a16="http://schemas.microsoft.com/office/drawing/2014/main" id="{1B6EDBF0-0594-637F-42AA-55B30493DA18}"/>
              </a:ext>
            </a:extLst>
          </p:cNvPr>
          <p:cNvSpPr/>
          <p:nvPr/>
        </p:nvSpPr>
        <p:spPr>
          <a:xfrm>
            <a:off x="838200" y="2183892"/>
            <a:ext cx="6886956" cy="263804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767840"/>
            <a:ext cx="10196777" cy="3545840"/>
          </a:xfrm>
          <a:prstGeom prst="rect">
            <a:avLst/>
          </a:prstGeom>
        </p:spPr>
        <p:txBody>
          <a:bodyPr lIns="91440" tIns="45720" rIns="91440" bIns="45720" anchor="t">
            <a:normAutofit fontScale="4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4300" dirty="0">
                <a:solidFill>
                  <a:schemeClr val="accent3">
                    <a:lumMod val="25000"/>
                  </a:schemeClr>
                </a:solidFill>
                <a:latin typeface="Abadi" panose="020B0604020104020204" pitchFamily="34" charset="0"/>
              </a:rPr>
              <a:t>Data was collected from the public SpaceX API and the SpaceX Wikipedia page. A label column named 'class' was created to classify successful landings. Data exploration was performed using SQL, visualizations, Folium maps, and dashboards. Relevant columns were gathered to be used as features. All categorical variables were converted to binary using one-hot encoding. The data was standardized, and </a:t>
            </a:r>
            <a:r>
              <a:rPr lang="en-US" sz="4300" dirty="0" err="1">
                <a:solidFill>
                  <a:schemeClr val="accent3">
                    <a:lumMod val="25000"/>
                  </a:schemeClr>
                </a:solidFill>
                <a:latin typeface="Abadi" panose="020B0604020104020204" pitchFamily="34" charset="0"/>
              </a:rPr>
              <a:t>GridSearchCV</a:t>
            </a:r>
            <a:r>
              <a:rPr lang="en-US" sz="4300" dirty="0">
                <a:solidFill>
                  <a:schemeClr val="accent3">
                    <a:lumMod val="25000"/>
                  </a:schemeClr>
                </a:solidFill>
                <a:latin typeface="Abadi" panose="020B0604020104020204" pitchFamily="34" charset="0"/>
              </a:rPr>
              <a:t> was used to find the best parameters for machine learning models. The accuracy scores of all models were visualized.</a:t>
            </a:r>
          </a:p>
          <a:p>
            <a:pPr marL="0" indent="0">
              <a:buNone/>
            </a:pPr>
            <a:endParaRPr lang="en-US" sz="4300" dirty="0">
              <a:solidFill>
                <a:schemeClr val="accent3">
                  <a:lumMod val="25000"/>
                </a:schemeClr>
              </a:solidFill>
              <a:latin typeface="Abadi" panose="020B0604020104020204" pitchFamily="34" charset="0"/>
            </a:endParaRPr>
          </a:p>
          <a:p>
            <a:pPr marL="0" indent="0">
              <a:buNone/>
            </a:pPr>
            <a:r>
              <a:rPr lang="en-US" sz="4300" dirty="0">
                <a:solidFill>
                  <a:schemeClr val="accent3">
                    <a:lumMod val="25000"/>
                  </a:schemeClr>
                </a:solidFill>
                <a:latin typeface="Abadi" panose="020B0604020104020204" pitchFamily="34" charset="0"/>
              </a:rPr>
              <a:t>Four machine learning models were produced: Logistic Regression, Support Vector Machine, Decision Tree Classifier, and K-Nearest Neighbors. All produced similar results with an accuracy rate of about 83.33%. All models overpredicted successful landings. More data is needed for better model determination and accuracy.</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object 5">
            <a:extLst>
              <a:ext uri="{FF2B5EF4-FFF2-40B4-BE49-F238E27FC236}">
                <a16:creationId xmlns:a16="http://schemas.microsoft.com/office/drawing/2014/main" id="{DA2F5497-A3B4-2AF5-7C19-0C2F439CAFE6}"/>
              </a:ext>
            </a:extLst>
          </p:cNvPr>
          <p:cNvSpPr/>
          <p:nvPr/>
        </p:nvSpPr>
        <p:spPr>
          <a:xfrm>
            <a:off x="808435" y="2026920"/>
            <a:ext cx="5138928" cy="3441191"/>
          </a:xfrm>
          <a:prstGeom prst="rect">
            <a:avLst/>
          </a:prstGeom>
          <a:blipFill>
            <a:blip r:embed="rId3" cstate="print"/>
            <a:stretch>
              <a:fillRect/>
            </a:stretch>
          </a:blipFill>
        </p:spPr>
        <p:txBody>
          <a:bodyPr wrap="square" lIns="0" tIns="0" rIns="0" bIns="0" rtlCol="0"/>
          <a:lstStyle/>
          <a:p>
            <a:endParaRPr/>
          </a:p>
        </p:txBody>
      </p:sp>
      <p:sp>
        <p:nvSpPr>
          <p:cNvPr id="7" name="CaixaDeTexto 6">
            <a:extLst>
              <a:ext uri="{FF2B5EF4-FFF2-40B4-BE49-F238E27FC236}">
                <a16:creationId xmlns:a16="http://schemas.microsoft.com/office/drawing/2014/main" id="{E6A7FD5C-BE82-3398-22F5-FCEE6B955013}"/>
              </a:ext>
            </a:extLst>
          </p:cNvPr>
          <p:cNvSpPr txBox="1"/>
          <p:nvPr/>
        </p:nvSpPr>
        <p:spPr>
          <a:xfrm>
            <a:off x="6244638" y="2413952"/>
            <a:ext cx="4940268" cy="2031325"/>
          </a:xfrm>
          <a:prstGeom prst="rect">
            <a:avLst/>
          </a:prstGeom>
          <a:noFill/>
        </p:spPr>
        <p:txBody>
          <a:bodyPr wrap="square">
            <a:spAutoFit/>
          </a:bodyPr>
          <a:lstStyle/>
          <a:p>
            <a:r>
              <a:rPr lang="pt-BR" dirty="0" err="1"/>
              <a:t>This</a:t>
            </a:r>
            <a:r>
              <a:rPr lang="pt-BR" dirty="0"/>
              <a:t> query </a:t>
            </a:r>
            <a:r>
              <a:rPr lang="pt-BR" dirty="0" err="1"/>
              <a:t>provides</a:t>
            </a:r>
            <a:r>
              <a:rPr lang="pt-BR" dirty="0"/>
              <a:t> a </a:t>
            </a:r>
            <a:r>
              <a:rPr lang="pt-BR" dirty="0" err="1"/>
              <a:t>count</a:t>
            </a:r>
            <a:r>
              <a:rPr lang="pt-BR" dirty="0"/>
              <a:t> </a:t>
            </a:r>
            <a:r>
              <a:rPr lang="pt-BR" dirty="0" err="1"/>
              <a:t>of</a:t>
            </a:r>
            <a:r>
              <a:rPr lang="pt-BR" dirty="0"/>
              <a:t> </a:t>
            </a:r>
            <a:r>
              <a:rPr lang="pt-BR" dirty="0" err="1"/>
              <a:t>each</a:t>
            </a:r>
            <a:r>
              <a:rPr lang="pt-BR" dirty="0"/>
              <a:t> </a:t>
            </a:r>
            <a:r>
              <a:rPr lang="pt-BR" dirty="0" err="1"/>
              <a:t>mission</a:t>
            </a:r>
            <a:r>
              <a:rPr lang="pt-BR" dirty="0"/>
              <a:t> </a:t>
            </a:r>
            <a:r>
              <a:rPr lang="pt-BR" dirty="0" err="1"/>
              <a:t>outcome</a:t>
            </a:r>
            <a:r>
              <a:rPr lang="pt-BR" dirty="0"/>
              <a:t>. </a:t>
            </a:r>
            <a:r>
              <a:rPr lang="pt-BR" dirty="0" err="1"/>
              <a:t>SpaceX</a:t>
            </a:r>
            <a:r>
              <a:rPr lang="pt-BR" dirty="0"/>
              <a:t> </a:t>
            </a:r>
            <a:r>
              <a:rPr lang="pt-BR" dirty="0" err="1"/>
              <a:t>seems</a:t>
            </a:r>
            <a:r>
              <a:rPr lang="pt-BR" dirty="0"/>
              <a:t> </a:t>
            </a:r>
            <a:r>
              <a:rPr lang="pt-BR" dirty="0" err="1"/>
              <a:t>to</a:t>
            </a:r>
            <a:r>
              <a:rPr lang="pt-BR" dirty="0"/>
              <a:t> </a:t>
            </a:r>
            <a:r>
              <a:rPr lang="pt-BR" dirty="0" err="1"/>
              <a:t>achieve</a:t>
            </a:r>
            <a:r>
              <a:rPr lang="pt-BR" dirty="0"/>
              <a:t> its </a:t>
            </a:r>
            <a:r>
              <a:rPr lang="pt-BR" dirty="0" err="1"/>
              <a:t>mission</a:t>
            </a:r>
            <a:r>
              <a:rPr lang="pt-BR" dirty="0"/>
              <a:t> </a:t>
            </a:r>
            <a:r>
              <a:rPr lang="pt-BR" dirty="0" err="1"/>
              <a:t>outcomes</a:t>
            </a:r>
            <a:r>
              <a:rPr lang="pt-BR" dirty="0"/>
              <a:t> </a:t>
            </a:r>
            <a:r>
              <a:rPr lang="pt-BR" dirty="0" err="1"/>
              <a:t>nearly</a:t>
            </a:r>
            <a:r>
              <a:rPr lang="pt-BR" dirty="0"/>
              <a:t> 99% </a:t>
            </a:r>
            <a:r>
              <a:rPr lang="pt-BR" dirty="0" err="1"/>
              <a:t>of</a:t>
            </a:r>
            <a:r>
              <a:rPr lang="pt-BR" dirty="0"/>
              <a:t> </a:t>
            </a:r>
            <a:r>
              <a:rPr lang="pt-BR" dirty="0" err="1"/>
              <a:t>the</a:t>
            </a:r>
            <a:r>
              <a:rPr lang="pt-BR" dirty="0"/>
              <a:t> time. </a:t>
            </a:r>
            <a:r>
              <a:rPr lang="pt-BR" dirty="0" err="1"/>
              <a:t>This</a:t>
            </a:r>
            <a:r>
              <a:rPr lang="pt-BR" dirty="0"/>
              <a:t> </a:t>
            </a:r>
            <a:r>
              <a:rPr lang="pt-BR" dirty="0" err="1"/>
              <a:t>suggests</a:t>
            </a:r>
            <a:r>
              <a:rPr lang="pt-BR" dirty="0"/>
              <a:t> </a:t>
            </a:r>
            <a:r>
              <a:rPr lang="pt-BR" dirty="0" err="1"/>
              <a:t>that</a:t>
            </a:r>
            <a:r>
              <a:rPr lang="pt-BR" dirty="0"/>
              <a:t> </a:t>
            </a:r>
            <a:r>
              <a:rPr lang="pt-BR" dirty="0" err="1"/>
              <a:t>most</a:t>
            </a:r>
            <a:r>
              <a:rPr lang="pt-BR" dirty="0"/>
              <a:t> landing </a:t>
            </a:r>
            <a:r>
              <a:rPr lang="pt-BR" dirty="0" err="1"/>
              <a:t>failures</a:t>
            </a:r>
            <a:r>
              <a:rPr lang="pt-BR" dirty="0"/>
              <a:t> are </a:t>
            </a:r>
            <a:r>
              <a:rPr lang="pt-BR" dirty="0" err="1"/>
              <a:t>deliberate</a:t>
            </a:r>
            <a:r>
              <a:rPr lang="pt-BR" dirty="0"/>
              <a:t>. </a:t>
            </a:r>
            <a:r>
              <a:rPr lang="pt-BR" dirty="0" err="1"/>
              <a:t>Interestingly</a:t>
            </a:r>
            <a:r>
              <a:rPr lang="pt-BR" dirty="0"/>
              <a:t>, </a:t>
            </a:r>
            <a:r>
              <a:rPr lang="pt-BR" dirty="0" err="1"/>
              <a:t>one</a:t>
            </a:r>
            <a:r>
              <a:rPr lang="pt-BR" dirty="0"/>
              <a:t> </a:t>
            </a:r>
            <a:r>
              <a:rPr lang="pt-BR" dirty="0" err="1"/>
              <a:t>launch</a:t>
            </a:r>
            <a:r>
              <a:rPr lang="pt-BR" dirty="0"/>
              <a:t> </a:t>
            </a:r>
            <a:r>
              <a:rPr lang="pt-BR" dirty="0" err="1"/>
              <a:t>has</a:t>
            </a:r>
            <a:r>
              <a:rPr lang="pt-BR" dirty="0"/>
              <a:t> </a:t>
            </a:r>
            <a:r>
              <a:rPr lang="pt-BR" dirty="0" err="1"/>
              <a:t>an</a:t>
            </a:r>
            <a:r>
              <a:rPr lang="pt-BR" dirty="0"/>
              <a:t> </a:t>
            </a:r>
            <a:r>
              <a:rPr lang="pt-BR" dirty="0" err="1"/>
              <a:t>unclear</a:t>
            </a:r>
            <a:r>
              <a:rPr lang="pt-BR" dirty="0"/>
              <a:t> </a:t>
            </a:r>
            <a:r>
              <a:rPr lang="pt-BR" dirty="0" err="1"/>
              <a:t>payload</a:t>
            </a:r>
            <a:r>
              <a:rPr lang="pt-BR" dirty="0"/>
              <a:t> status, </a:t>
            </a:r>
            <a:r>
              <a:rPr lang="pt-BR" dirty="0" err="1"/>
              <a:t>and</a:t>
            </a:r>
            <a:r>
              <a:rPr lang="pt-BR" dirty="0"/>
              <a:t> </a:t>
            </a:r>
            <a:r>
              <a:rPr lang="pt-BR" dirty="0" err="1"/>
              <a:t>unfortunately</a:t>
            </a:r>
            <a:r>
              <a:rPr lang="pt-BR" dirty="0"/>
              <a:t>, </a:t>
            </a:r>
            <a:r>
              <a:rPr lang="pt-BR" dirty="0" err="1"/>
              <a:t>one</a:t>
            </a:r>
            <a:r>
              <a:rPr lang="pt-BR" dirty="0"/>
              <a:t> </a:t>
            </a:r>
            <a:r>
              <a:rPr lang="pt-BR" dirty="0" err="1"/>
              <a:t>ended</a:t>
            </a:r>
            <a:r>
              <a:rPr lang="pt-BR" dirty="0"/>
              <a:t> in </a:t>
            </a:r>
            <a:r>
              <a:rPr lang="pt-BR" dirty="0" err="1"/>
              <a:t>flight</a:t>
            </a:r>
            <a:r>
              <a:rPr lang="pt-BR" dirty="0"/>
              <a:t> </a:t>
            </a:r>
            <a:r>
              <a:rPr lang="pt-BR" dirty="0" err="1"/>
              <a:t>failure</a:t>
            </a:r>
            <a:r>
              <a:rPr lang="pt-BR" dirty="0"/>
              <a:t>.</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object 2">
            <a:extLst>
              <a:ext uri="{FF2B5EF4-FFF2-40B4-BE49-F238E27FC236}">
                <a16:creationId xmlns:a16="http://schemas.microsoft.com/office/drawing/2014/main" id="{02EA60CA-4401-C8BE-BD1D-DA7B3FE05AB4}"/>
              </a:ext>
            </a:extLst>
          </p:cNvPr>
          <p:cNvSpPr/>
          <p:nvPr/>
        </p:nvSpPr>
        <p:spPr>
          <a:xfrm>
            <a:off x="734028" y="1633728"/>
            <a:ext cx="5811011" cy="4885944"/>
          </a:xfrm>
          <a:prstGeom prst="rect">
            <a:avLst/>
          </a:prstGeom>
          <a:blipFill>
            <a:blip r:embed="rId3" cstate="print"/>
            <a:stretch>
              <a:fillRect/>
            </a:stretch>
          </a:blipFill>
        </p:spPr>
        <p:txBody>
          <a:bodyPr wrap="square" lIns="0" tIns="0" rIns="0" bIns="0" rtlCol="0"/>
          <a:lstStyle/>
          <a:p>
            <a:endParaRPr/>
          </a:p>
        </p:txBody>
      </p:sp>
      <p:sp>
        <p:nvSpPr>
          <p:cNvPr id="7" name="CaixaDeTexto 6">
            <a:extLst>
              <a:ext uri="{FF2B5EF4-FFF2-40B4-BE49-F238E27FC236}">
                <a16:creationId xmlns:a16="http://schemas.microsoft.com/office/drawing/2014/main" id="{804FECC4-1AE2-28AD-EC58-2CA0223AFF47}"/>
              </a:ext>
            </a:extLst>
          </p:cNvPr>
          <p:cNvSpPr txBox="1"/>
          <p:nvPr/>
        </p:nvSpPr>
        <p:spPr>
          <a:xfrm>
            <a:off x="6969760" y="2172176"/>
            <a:ext cx="4206240" cy="2031325"/>
          </a:xfrm>
          <a:prstGeom prst="rect">
            <a:avLst/>
          </a:prstGeom>
          <a:noFill/>
        </p:spPr>
        <p:txBody>
          <a:bodyPr wrap="square">
            <a:spAutoFit/>
          </a:bodyPr>
          <a:lstStyle/>
          <a:p>
            <a:r>
              <a:rPr lang="pt-BR" dirty="0" err="1"/>
              <a:t>This</a:t>
            </a:r>
            <a:r>
              <a:rPr lang="pt-BR" dirty="0"/>
              <a:t> query </a:t>
            </a:r>
            <a:r>
              <a:rPr lang="pt-BR" dirty="0" err="1"/>
              <a:t>identifies</a:t>
            </a:r>
            <a:r>
              <a:rPr lang="pt-BR" dirty="0"/>
              <a:t> </a:t>
            </a:r>
            <a:r>
              <a:rPr lang="pt-BR" dirty="0" err="1"/>
              <a:t>the</a:t>
            </a:r>
            <a:r>
              <a:rPr lang="pt-BR" dirty="0"/>
              <a:t> </a:t>
            </a:r>
            <a:r>
              <a:rPr lang="pt-BR" dirty="0" err="1"/>
              <a:t>booster</a:t>
            </a:r>
            <a:r>
              <a:rPr lang="pt-BR" dirty="0"/>
              <a:t> </a:t>
            </a:r>
            <a:r>
              <a:rPr lang="pt-BR" dirty="0" err="1"/>
              <a:t>versions</a:t>
            </a:r>
            <a:r>
              <a:rPr lang="pt-BR" dirty="0"/>
              <a:t> </a:t>
            </a:r>
            <a:r>
              <a:rPr lang="pt-BR" dirty="0" err="1"/>
              <a:t>that</a:t>
            </a:r>
            <a:r>
              <a:rPr lang="pt-BR" dirty="0"/>
              <a:t> </a:t>
            </a:r>
            <a:r>
              <a:rPr lang="pt-BR" dirty="0" err="1"/>
              <a:t>carried</a:t>
            </a:r>
            <a:r>
              <a:rPr lang="pt-BR" dirty="0"/>
              <a:t> </a:t>
            </a:r>
            <a:r>
              <a:rPr lang="pt-BR" dirty="0" err="1"/>
              <a:t>the</a:t>
            </a:r>
            <a:r>
              <a:rPr lang="pt-BR" dirty="0"/>
              <a:t> </a:t>
            </a:r>
            <a:r>
              <a:rPr lang="pt-BR" dirty="0" err="1"/>
              <a:t>highest</a:t>
            </a:r>
            <a:r>
              <a:rPr lang="pt-BR" dirty="0"/>
              <a:t> </a:t>
            </a:r>
            <a:r>
              <a:rPr lang="pt-BR" dirty="0" err="1"/>
              <a:t>payload</a:t>
            </a:r>
            <a:r>
              <a:rPr lang="pt-BR" dirty="0"/>
              <a:t> </a:t>
            </a:r>
            <a:r>
              <a:rPr lang="pt-BR" dirty="0" err="1"/>
              <a:t>mass</a:t>
            </a:r>
            <a:r>
              <a:rPr lang="pt-BR" dirty="0"/>
              <a:t> </a:t>
            </a:r>
            <a:r>
              <a:rPr lang="pt-BR" dirty="0" err="1"/>
              <a:t>of</a:t>
            </a:r>
            <a:r>
              <a:rPr lang="pt-BR" dirty="0"/>
              <a:t> 15600 kg. </a:t>
            </a:r>
            <a:r>
              <a:rPr lang="pt-BR" dirty="0" err="1"/>
              <a:t>These</a:t>
            </a:r>
            <a:r>
              <a:rPr lang="pt-BR" dirty="0"/>
              <a:t> </a:t>
            </a:r>
            <a:r>
              <a:rPr lang="pt-BR" dirty="0" err="1"/>
              <a:t>booster</a:t>
            </a:r>
            <a:r>
              <a:rPr lang="pt-BR" dirty="0"/>
              <a:t> </a:t>
            </a:r>
            <a:r>
              <a:rPr lang="pt-BR" dirty="0" err="1"/>
              <a:t>versions</a:t>
            </a:r>
            <a:r>
              <a:rPr lang="pt-BR" dirty="0"/>
              <a:t> are </a:t>
            </a:r>
            <a:r>
              <a:rPr lang="pt-BR" dirty="0" err="1"/>
              <a:t>very</a:t>
            </a:r>
            <a:r>
              <a:rPr lang="pt-BR" dirty="0"/>
              <a:t> similar </a:t>
            </a:r>
            <a:r>
              <a:rPr lang="pt-BR" dirty="0" err="1"/>
              <a:t>and</a:t>
            </a:r>
            <a:r>
              <a:rPr lang="pt-BR" dirty="0"/>
              <a:t> </a:t>
            </a:r>
            <a:r>
              <a:rPr lang="pt-BR" dirty="0" err="1"/>
              <a:t>all</a:t>
            </a:r>
            <a:r>
              <a:rPr lang="pt-BR" dirty="0"/>
              <a:t> </a:t>
            </a:r>
            <a:r>
              <a:rPr lang="pt-BR" dirty="0" err="1"/>
              <a:t>belong</a:t>
            </a:r>
            <a:r>
              <a:rPr lang="pt-BR" dirty="0"/>
              <a:t> </a:t>
            </a:r>
            <a:r>
              <a:rPr lang="pt-BR" dirty="0" err="1"/>
              <a:t>to</a:t>
            </a:r>
            <a:r>
              <a:rPr lang="pt-BR" dirty="0"/>
              <a:t> </a:t>
            </a:r>
            <a:r>
              <a:rPr lang="pt-BR" dirty="0" err="1"/>
              <a:t>the</a:t>
            </a:r>
            <a:r>
              <a:rPr lang="pt-BR" dirty="0"/>
              <a:t> F9 B5 B10xx.x </a:t>
            </a:r>
            <a:r>
              <a:rPr lang="pt-BR" dirty="0" err="1"/>
              <a:t>variety</a:t>
            </a:r>
            <a:r>
              <a:rPr lang="pt-BR" dirty="0"/>
              <a:t>. </a:t>
            </a:r>
            <a:r>
              <a:rPr lang="pt-BR" dirty="0" err="1"/>
              <a:t>This</a:t>
            </a:r>
            <a:r>
              <a:rPr lang="pt-BR" dirty="0"/>
              <a:t> </a:t>
            </a:r>
            <a:r>
              <a:rPr lang="pt-BR" dirty="0" err="1"/>
              <a:t>likely</a:t>
            </a:r>
            <a:r>
              <a:rPr lang="pt-BR" dirty="0"/>
              <a:t> </a:t>
            </a:r>
            <a:r>
              <a:rPr lang="pt-BR" dirty="0" err="1"/>
              <a:t>suggests</a:t>
            </a:r>
            <a:r>
              <a:rPr lang="pt-BR" dirty="0"/>
              <a:t> </a:t>
            </a:r>
            <a:r>
              <a:rPr lang="pt-BR" dirty="0" err="1"/>
              <a:t>that</a:t>
            </a:r>
            <a:r>
              <a:rPr lang="pt-BR" dirty="0"/>
              <a:t> </a:t>
            </a:r>
            <a:r>
              <a:rPr lang="pt-BR" dirty="0" err="1"/>
              <a:t>payload</a:t>
            </a:r>
            <a:r>
              <a:rPr lang="pt-BR" dirty="0"/>
              <a:t> </a:t>
            </a:r>
            <a:r>
              <a:rPr lang="pt-BR" dirty="0" err="1"/>
              <a:t>mass</a:t>
            </a:r>
            <a:r>
              <a:rPr lang="pt-BR" dirty="0"/>
              <a:t> correlates </a:t>
            </a:r>
            <a:r>
              <a:rPr lang="pt-BR" dirty="0" err="1"/>
              <a:t>with</a:t>
            </a:r>
            <a:r>
              <a:rPr lang="pt-BR" dirty="0"/>
              <a:t> </a:t>
            </a:r>
            <a:r>
              <a:rPr lang="pt-BR" dirty="0" err="1"/>
              <a:t>the</a:t>
            </a:r>
            <a:r>
              <a:rPr lang="pt-BR" dirty="0"/>
              <a:t> </a:t>
            </a:r>
            <a:r>
              <a:rPr lang="pt-BR" dirty="0" err="1"/>
              <a:t>specific</a:t>
            </a:r>
            <a:r>
              <a:rPr lang="pt-BR" dirty="0"/>
              <a:t> </a:t>
            </a:r>
            <a:r>
              <a:rPr lang="pt-BR" dirty="0" err="1"/>
              <a:t>booster</a:t>
            </a:r>
            <a:r>
              <a:rPr lang="pt-BR" dirty="0"/>
              <a:t> </a:t>
            </a:r>
            <a:r>
              <a:rPr lang="pt-BR" dirty="0" err="1"/>
              <a:t>version</a:t>
            </a:r>
            <a:r>
              <a:rPr lang="pt-BR" dirty="0"/>
              <a:t> </a:t>
            </a:r>
            <a:r>
              <a:rPr lang="pt-BR" dirty="0" err="1"/>
              <a:t>used</a:t>
            </a:r>
            <a:r>
              <a:rPr lang="pt-BR" dirty="0"/>
              <a:t>.</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object 5">
            <a:extLst>
              <a:ext uri="{FF2B5EF4-FFF2-40B4-BE49-F238E27FC236}">
                <a16:creationId xmlns:a16="http://schemas.microsoft.com/office/drawing/2014/main" id="{C95F1928-025B-AFD6-BECB-34B042656F9B}"/>
              </a:ext>
            </a:extLst>
          </p:cNvPr>
          <p:cNvSpPr/>
          <p:nvPr/>
        </p:nvSpPr>
        <p:spPr>
          <a:xfrm>
            <a:off x="2126996" y="1787143"/>
            <a:ext cx="7306056" cy="2077212"/>
          </a:xfrm>
          <a:prstGeom prst="rect">
            <a:avLst/>
          </a:prstGeom>
          <a:blipFill>
            <a:blip r:embed="rId3" cstate="print"/>
            <a:stretch>
              <a:fillRect/>
            </a:stretch>
          </a:blipFill>
        </p:spPr>
        <p:txBody>
          <a:bodyPr wrap="square" lIns="0" tIns="0" rIns="0" bIns="0" rtlCol="0"/>
          <a:lstStyle/>
          <a:p>
            <a:endParaRPr/>
          </a:p>
        </p:txBody>
      </p:sp>
      <p:sp>
        <p:nvSpPr>
          <p:cNvPr id="6" name="Rectangle 1">
            <a:extLst>
              <a:ext uri="{FF2B5EF4-FFF2-40B4-BE49-F238E27FC236}">
                <a16:creationId xmlns:a16="http://schemas.microsoft.com/office/drawing/2014/main" id="{BC340850-E5D3-B38D-734C-06F1933507D2}"/>
              </a:ext>
            </a:extLst>
          </p:cNvPr>
          <p:cNvSpPr>
            <a:spLocks noChangeArrowheads="1"/>
          </p:cNvSpPr>
          <p:nvPr/>
        </p:nvSpPr>
        <p:spPr bwMode="auto">
          <a:xfrm>
            <a:off x="1574800" y="424688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1800" b="0" i="0" u="none" strike="noStrike" cap="none" normalizeH="0" baseline="0">
                <a:ln>
                  <a:noFill/>
                </a:ln>
                <a:solidFill>
                  <a:schemeClr val="tx1"/>
                </a:solidFill>
                <a:effectLst/>
                <a:latin typeface="Arial" panose="020B0604020202020204" pitchFamily="34" charset="0"/>
              </a:rPr>
              <a:t>In 2015, there were two occurrences where the first stage failed to land on a drone ship.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object 5">
            <a:extLst>
              <a:ext uri="{FF2B5EF4-FFF2-40B4-BE49-F238E27FC236}">
                <a16:creationId xmlns:a16="http://schemas.microsoft.com/office/drawing/2014/main" id="{DC2F7C3A-6936-A36D-1A1C-29167A8DF4ED}"/>
              </a:ext>
            </a:extLst>
          </p:cNvPr>
          <p:cNvSpPr/>
          <p:nvPr/>
        </p:nvSpPr>
        <p:spPr>
          <a:xfrm>
            <a:off x="651256" y="2307335"/>
            <a:ext cx="6257544" cy="2398776"/>
          </a:xfrm>
          <a:prstGeom prst="rect">
            <a:avLst/>
          </a:prstGeom>
          <a:blipFill>
            <a:blip r:embed="rId3" cstate="print"/>
            <a:stretch>
              <a:fillRect/>
            </a:stretch>
          </a:blipFill>
        </p:spPr>
        <p:txBody>
          <a:bodyPr wrap="square" lIns="0" tIns="0" rIns="0" bIns="0" rtlCol="0"/>
          <a:lstStyle/>
          <a:p>
            <a:endParaRPr lang="pt-BR"/>
          </a:p>
        </p:txBody>
      </p:sp>
      <p:sp>
        <p:nvSpPr>
          <p:cNvPr id="7" name="CaixaDeTexto 6">
            <a:extLst>
              <a:ext uri="{FF2B5EF4-FFF2-40B4-BE49-F238E27FC236}">
                <a16:creationId xmlns:a16="http://schemas.microsoft.com/office/drawing/2014/main" id="{0FC7AF83-5145-0C13-77CF-F648A8D50359}"/>
              </a:ext>
            </a:extLst>
          </p:cNvPr>
          <p:cNvSpPr txBox="1"/>
          <p:nvPr/>
        </p:nvSpPr>
        <p:spPr>
          <a:xfrm>
            <a:off x="7607691" y="2601974"/>
            <a:ext cx="3677920" cy="1477328"/>
          </a:xfrm>
          <a:prstGeom prst="rect">
            <a:avLst/>
          </a:prstGeom>
          <a:noFill/>
        </p:spPr>
        <p:txBody>
          <a:bodyPr wrap="square">
            <a:spAutoFit/>
          </a:bodyPr>
          <a:lstStyle/>
          <a:p>
            <a:r>
              <a:rPr lang="pt-BR" dirty="0" err="1"/>
              <a:t>Between</a:t>
            </a:r>
            <a:r>
              <a:rPr lang="pt-BR" dirty="0"/>
              <a:t> </a:t>
            </a:r>
            <a:r>
              <a:rPr lang="pt-BR" dirty="0" err="1"/>
              <a:t>June</a:t>
            </a:r>
            <a:r>
              <a:rPr lang="pt-BR" dirty="0"/>
              <a:t> 4, 2010, </a:t>
            </a:r>
            <a:r>
              <a:rPr lang="pt-BR" dirty="0" err="1"/>
              <a:t>and</a:t>
            </a:r>
            <a:r>
              <a:rPr lang="pt-BR" dirty="0"/>
              <a:t> </a:t>
            </a:r>
            <a:r>
              <a:rPr lang="pt-BR" dirty="0" err="1"/>
              <a:t>March</a:t>
            </a:r>
            <a:r>
              <a:rPr lang="pt-BR" dirty="0"/>
              <a:t> 20, 2017, inclusive, </a:t>
            </a:r>
            <a:r>
              <a:rPr lang="pt-BR" dirty="0" err="1"/>
              <a:t>there</a:t>
            </a:r>
            <a:r>
              <a:rPr lang="pt-BR" dirty="0"/>
              <a:t> </a:t>
            </a:r>
            <a:r>
              <a:rPr lang="pt-BR" dirty="0" err="1"/>
              <a:t>were</a:t>
            </a:r>
            <a:r>
              <a:rPr lang="pt-BR" dirty="0"/>
              <a:t> a total </a:t>
            </a:r>
            <a:r>
              <a:rPr lang="pt-BR" dirty="0" err="1"/>
              <a:t>of</a:t>
            </a:r>
            <a:r>
              <a:rPr lang="pt-BR" dirty="0"/>
              <a:t> 8 </a:t>
            </a:r>
            <a:r>
              <a:rPr lang="pt-BR" dirty="0" err="1"/>
              <a:t>successful</a:t>
            </a:r>
            <a:r>
              <a:rPr lang="pt-BR" dirty="0"/>
              <a:t> landings. </a:t>
            </a:r>
            <a:r>
              <a:rPr lang="pt-BR" dirty="0" err="1"/>
              <a:t>These</a:t>
            </a:r>
            <a:r>
              <a:rPr lang="pt-BR" dirty="0"/>
              <a:t> </a:t>
            </a:r>
            <a:r>
              <a:rPr lang="pt-BR" dirty="0" err="1"/>
              <a:t>successful</a:t>
            </a:r>
            <a:r>
              <a:rPr lang="pt-BR" dirty="0"/>
              <a:t> landings include </a:t>
            </a:r>
            <a:r>
              <a:rPr lang="pt-BR" dirty="0" err="1"/>
              <a:t>both</a:t>
            </a:r>
            <a:r>
              <a:rPr lang="pt-BR" dirty="0"/>
              <a:t> drone </a:t>
            </a:r>
            <a:r>
              <a:rPr lang="pt-BR" dirty="0" err="1"/>
              <a:t>ship</a:t>
            </a:r>
            <a:r>
              <a:rPr lang="pt-BR" dirty="0"/>
              <a:t> </a:t>
            </a:r>
            <a:r>
              <a:rPr lang="pt-BR" dirty="0" err="1"/>
              <a:t>and</a:t>
            </a:r>
            <a:r>
              <a:rPr lang="pt-BR" dirty="0"/>
              <a:t> </a:t>
            </a:r>
            <a:r>
              <a:rPr lang="pt-BR" dirty="0" err="1"/>
              <a:t>ground</a:t>
            </a:r>
            <a:r>
              <a:rPr lang="pt-BR" dirty="0"/>
              <a:t> </a:t>
            </a:r>
            <a:r>
              <a:rPr lang="pt-BR" dirty="0" err="1"/>
              <a:t>pad</a:t>
            </a:r>
            <a:r>
              <a:rPr lang="pt-BR" dirty="0"/>
              <a:t> landings.</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
        <p:nvSpPr>
          <p:cNvPr id="4" name="object 4">
            <a:extLst>
              <a:ext uri="{FF2B5EF4-FFF2-40B4-BE49-F238E27FC236}">
                <a16:creationId xmlns:a16="http://schemas.microsoft.com/office/drawing/2014/main" id="{0FEEF372-9EF2-2A7E-DB3D-975A6F1878A8}"/>
              </a:ext>
            </a:extLst>
          </p:cNvPr>
          <p:cNvSpPr/>
          <p:nvPr/>
        </p:nvSpPr>
        <p:spPr>
          <a:xfrm>
            <a:off x="854963" y="1796795"/>
            <a:ext cx="10279380" cy="3614928"/>
          </a:xfrm>
          <a:prstGeom prst="rect">
            <a:avLst/>
          </a:prstGeom>
          <a:blipFill>
            <a:blip r:embed="rId3" cstate="print"/>
            <a:stretch>
              <a:fillRect/>
            </a:stretch>
          </a:blipFill>
        </p:spPr>
        <p:txBody>
          <a:bodyPr wrap="square" lIns="0" tIns="0" rIns="0" bIns="0" rtlCol="0"/>
          <a:lstStyle/>
          <a:p>
            <a:endParaRPr/>
          </a:p>
        </p:txBody>
      </p:sp>
      <p:sp>
        <p:nvSpPr>
          <p:cNvPr id="7" name="CaixaDeTexto 6">
            <a:extLst>
              <a:ext uri="{FF2B5EF4-FFF2-40B4-BE49-F238E27FC236}">
                <a16:creationId xmlns:a16="http://schemas.microsoft.com/office/drawing/2014/main" id="{D602838A-BA3C-681F-DB96-6598BCA9D08E}"/>
              </a:ext>
            </a:extLst>
          </p:cNvPr>
          <p:cNvSpPr txBox="1"/>
          <p:nvPr/>
        </p:nvSpPr>
        <p:spPr>
          <a:xfrm>
            <a:off x="770010" y="5591020"/>
            <a:ext cx="10812389" cy="646331"/>
          </a:xfrm>
          <a:prstGeom prst="rect">
            <a:avLst/>
          </a:prstGeom>
          <a:noFill/>
        </p:spPr>
        <p:txBody>
          <a:bodyPr wrap="square">
            <a:spAutoFit/>
          </a:bodyPr>
          <a:lstStyle/>
          <a:p>
            <a:r>
              <a:rPr lang="pt-BR" dirty="0"/>
              <a:t>The </a:t>
            </a:r>
            <a:r>
              <a:rPr lang="pt-BR" dirty="0" err="1"/>
              <a:t>map</a:t>
            </a:r>
            <a:r>
              <a:rPr lang="pt-BR" dirty="0"/>
              <a:t> </a:t>
            </a:r>
            <a:r>
              <a:rPr lang="pt-BR" dirty="0" err="1"/>
              <a:t>on</a:t>
            </a:r>
            <a:r>
              <a:rPr lang="pt-BR" dirty="0"/>
              <a:t> </a:t>
            </a:r>
            <a:r>
              <a:rPr lang="pt-BR" dirty="0" err="1"/>
              <a:t>the</a:t>
            </a:r>
            <a:r>
              <a:rPr lang="pt-BR" dirty="0"/>
              <a:t> </a:t>
            </a:r>
            <a:r>
              <a:rPr lang="pt-BR" dirty="0" err="1"/>
              <a:t>left</a:t>
            </a:r>
            <a:r>
              <a:rPr lang="pt-BR" dirty="0"/>
              <a:t> displays </a:t>
            </a:r>
            <a:r>
              <a:rPr lang="pt-BR" dirty="0" err="1"/>
              <a:t>all</a:t>
            </a:r>
            <a:r>
              <a:rPr lang="pt-BR" dirty="0"/>
              <a:t> </a:t>
            </a:r>
            <a:r>
              <a:rPr lang="pt-BR" dirty="0" err="1"/>
              <a:t>launch</a:t>
            </a:r>
            <a:r>
              <a:rPr lang="pt-BR" dirty="0"/>
              <a:t> sites </a:t>
            </a:r>
            <a:r>
              <a:rPr lang="pt-BR" dirty="0" err="1"/>
              <a:t>relative</a:t>
            </a:r>
            <a:r>
              <a:rPr lang="pt-BR" dirty="0"/>
              <a:t> </a:t>
            </a:r>
            <a:r>
              <a:rPr lang="pt-BR" dirty="0" err="1"/>
              <a:t>to</a:t>
            </a:r>
            <a:r>
              <a:rPr lang="pt-BR" dirty="0"/>
              <a:t> </a:t>
            </a:r>
            <a:r>
              <a:rPr lang="pt-BR" dirty="0" err="1"/>
              <a:t>the</a:t>
            </a:r>
            <a:r>
              <a:rPr lang="pt-BR" dirty="0"/>
              <a:t> US map. The </a:t>
            </a:r>
            <a:r>
              <a:rPr lang="pt-BR" dirty="0" err="1"/>
              <a:t>map</a:t>
            </a:r>
            <a:r>
              <a:rPr lang="pt-BR" dirty="0"/>
              <a:t> </a:t>
            </a:r>
            <a:r>
              <a:rPr lang="pt-BR" dirty="0" err="1"/>
              <a:t>on</a:t>
            </a:r>
            <a:r>
              <a:rPr lang="pt-BR" dirty="0"/>
              <a:t> </a:t>
            </a:r>
            <a:r>
              <a:rPr lang="pt-BR" dirty="0" err="1"/>
              <a:t>the</a:t>
            </a:r>
            <a:r>
              <a:rPr lang="pt-BR" dirty="0"/>
              <a:t> </a:t>
            </a:r>
            <a:r>
              <a:rPr lang="pt-BR" dirty="0" err="1"/>
              <a:t>right</a:t>
            </a:r>
            <a:r>
              <a:rPr lang="pt-BR" dirty="0"/>
              <a:t> </a:t>
            </a:r>
            <a:r>
              <a:rPr lang="pt-BR" dirty="0" err="1"/>
              <a:t>specifically</a:t>
            </a:r>
            <a:r>
              <a:rPr lang="pt-BR" dirty="0"/>
              <a:t> </a:t>
            </a:r>
            <a:r>
              <a:rPr lang="pt-BR" dirty="0" err="1"/>
              <a:t>highlights</a:t>
            </a:r>
            <a:r>
              <a:rPr lang="pt-BR" dirty="0"/>
              <a:t> </a:t>
            </a:r>
            <a:r>
              <a:rPr lang="pt-BR" dirty="0" err="1"/>
              <a:t>the</a:t>
            </a:r>
            <a:r>
              <a:rPr lang="pt-BR" dirty="0"/>
              <a:t> </a:t>
            </a:r>
            <a:r>
              <a:rPr lang="pt-BR" dirty="0" err="1"/>
              <a:t>two</a:t>
            </a:r>
            <a:r>
              <a:rPr lang="pt-BR" dirty="0"/>
              <a:t> Florida </a:t>
            </a:r>
            <a:r>
              <a:rPr lang="pt-BR" dirty="0" err="1"/>
              <a:t>launch</a:t>
            </a:r>
            <a:r>
              <a:rPr lang="pt-BR" dirty="0"/>
              <a:t> sites </a:t>
            </a:r>
            <a:r>
              <a:rPr lang="pt-BR" dirty="0" err="1"/>
              <a:t>due</a:t>
            </a:r>
            <a:r>
              <a:rPr lang="pt-BR" dirty="0"/>
              <a:t> </a:t>
            </a:r>
            <a:r>
              <a:rPr lang="pt-BR" dirty="0" err="1"/>
              <a:t>to</a:t>
            </a:r>
            <a:r>
              <a:rPr lang="pt-BR" dirty="0"/>
              <a:t> </a:t>
            </a:r>
            <a:r>
              <a:rPr lang="pt-BR" dirty="0" err="1"/>
              <a:t>their</a:t>
            </a:r>
            <a:r>
              <a:rPr lang="pt-BR" dirty="0"/>
              <a:t> </a:t>
            </a:r>
            <a:r>
              <a:rPr lang="pt-BR" dirty="0" err="1"/>
              <a:t>proximity</a:t>
            </a:r>
            <a:r>
              <a:rPr lang="pt-BR" dirty="0"/>
              <a:t> </a:t>
            </a:r>
            <a:r>
              <a:rPr lang="pt-BR" dirty="0" err="1"/>
              <a:t>to</a:t>
            </a:r>
            <a:r>
              <a:rPr lang="pt-BR" dirty="0"/>
              <a:t> </a:t>
            </a:r>
            <a:r>
              <a:rPr lang="pt-BR" dirty="0" err="1"/>
              <a:t>each</a:t>
            </a:r>
            <a:r>
              <a:rPr lang="pt-BR" dirty="0"/>
              <a:t> </a:t>
            </a:r>
            <a:r>
              <a:rPr lang="pt-BR" dirty="0" err="1"/>
              <a:t>other</a:t>
            </a:r>
            <a:r>
              <a:rPr lang="pt-BR" dirty="0"/>
              <a:t>. </a:t>
            </a:r>
            <a:r>
              <a:rPr lang="pt-BR" dirty="0" err="1"/>
              <a:t>All</a:t>
            </a:r>
            <a:r>
              <a:rPr lang="pt-BR" dirty="0"/>
              <a:t> </a:t>
            </a:r>
            <a:r>
              <a:rPr lang="pt-BR" dirty="0" err="1"/>
              <a:t>launch</a:t>
            </a:r>
            <a:r>
              <a:rPr lang="pt-BR" dirty="0"/>
              <a:t> sites are </a:t>
            </a:r>
            <a:r>
              <a:rPr lang="pt-BR" dirty="0" err="1"/>
              <a:t>situated</a:t>
            </a:r>
            <a:r>
              <a:rPr lang="pt-BR" dirty="0"/>
              <a:t> </a:t>
            </a:r>
            <a:r>
              <a:rPr lang="pt-BR" dirty="0" err="1"/>
              <a:t>near</a:t>
            </a:r>
            <a:r>
              <a:rPr lang="pt-BR" dirty="0"/>
              <a:t> </a:t>
            </a:r>
            <a:r>
              <a:rPr lang="pt-BR" dirty="0" err="1"/>
              <a:t>the</a:t>
            </a:r>
            <a:r>
              <a:rPr lang="pt-BR" dirty="0"/>
              <a:t> ocean.</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
        <p:nvSpPr>
          <p:cNvPr id="2" name="object 4">
            <a:extLst>
              <a:ext uri="{FF2B5EF4-FFF2-40B4-BE49-F238E27FC236}">
                <a16:creationId xmlns:a16="http://schemas.microsoft.com/office/drawing/2014/main" id="{380066E6-B983-510C-B15C-3915A042F9F8}"/>
              </a:ext>
            </a:extLst>
          </p:cNvPr>
          <p:cNvSpPr/>
          <p:nvPr/>
        </p:nvSpPr>
        <p:spPr>
          <a:xfrm>
            <a:off x="3021584" y="1476247"/>
            <a:ext cx="5620512" cy="3511296"/>
          </a:xfrm>
          <a:prstGeom prst="rect">
            <a:avLst/>
          </a:prstGeom>
          <a:blipFill>
            <a:blip r:embed="rId3" cstate="print"/>
            <a:stretch>
              <a:fillRect/>
            </a:stretch>
          </a:blipFill>
        </p:spPr>
        <p:txBody>
          <a:bodyPr wrap="square" lIns="0" tIns="0" rIns="0" bIns="0" rtlCol="0"/>
          <a:lstStyle/>
          <a:p>
            <a:endParaRPr lang="pt-BR" dirty="0"/>
          </a:p>
        </p:txBody>
      </p:sp>
      <p:sp>
        <p:nvSpPr>
          <p:cNvPr id="6" name="CaixaDeTexto 5">
            <a:extLst>
              <a:ext uri="{FF2B5EF4-FFF2-40B4-BE49-F238E27FC236}">
                <a16:creationId xmlns:a16="http://schemas.microsoft.com/office/drawing/2014/main" id="{E9D07380-B82F-A6D7-8191-154C793D514D}"/>
              </a:ext>
            </a:extLst>
          </p:cNvPr>
          <p:cNvSpPr txBox="1"/>
          <p:nvPr/>
        </p:nvSpPr>
        <p:spPr>
          <a:xfrm>
            <a:off x="3200400" y="5242122"/>
            <a:ext cx="6096000" cy="964367"/>
          </a:xfrm>
          <a:prstGeom prst="rect">
            <a:avLst/>
          </a:prstGeom>
          <a:noFill/>
        </p:spPr>
        <p:txBody>
          <a:bodyPr wrap="square">
            <a:spAutoFit/>
          </a:bodyPr>
          <a:lstStyle/>
          <a:p>
            <a:pPr marL="12700">
              <a:lnSpc>
                <a:spcPts val="2305"/>
              </a:lnSpc>
              <a:spcBef>
                <a:spcPts val="100"/>
              </a:spcBef>
            </a:pPr>
            <a:r>
              <a:rPr lang="en-US" sz="1800" spc="-25" dirty="0">
                <a:solidFill>
                  <a:srgbClr val="404040"/>
                </a:solidFill>
                <a:latin typeface="Carlito"/>
                <a:cs typeface="Carlito"/>
              </a:rPr>
              <a:t>Clusters </a:t>
            </a:r>
            <a:r>
              <a:rPr lang="en-US" sz="1800" spc="-5" dirty="0">
                <a:solidFill>
                  <a:srgbClr val="404040"/>
                </a:solidFill>
                <a:latin typeface="Carlito"/>
                <a:cs typeface="Carlito"/>
              </a:rPr>
              <a:t>on </a:t>
            </a:r>
            <a:r>
              <a:rPr lang="en-US" sz="1800" spc="-15" dirty="0">
                <a:solidFill>
                  <a:srgbClr val="404040"/>
                </a:solidFill>
                <a:latin typeface="Carlito"/>
                <a:cs typeface="Carlito"/>
              </a:rPr>
              <a:t>Folium </a:t>
            </a:r>
            <a:r>
              <a:rPr lang="en-US" sz="1800" dirty="0">
                <a:solidFill>
                  <a:srgbClr val="404040"/>
                </a:solidFill>
                <a:latin typeface="Carlito"/>
                <a:cs typeface="Carlito"/>
              </a:rPr>
              <a:t>map </a:t>
            </a:r>
            <a:r>
              <a:rPr lang="en-US" sz="1800" spc="-5" dirty="0">
                <a:solidFill>
                  <a:srgbClr val="404040"/>
                </a:solidFill>
                <a:latin typeface="Carlito"/>
                <a:cs typeface="Carlito"/>
              </a:rPr>
              <a:t>can </a:t>
            </a:r>
            <a:r>
              <a:rPr lang="en-US" sz="1800" dirty="0">
                <a:solidFill>
                  <a:srgbClr val="404040"/>
                </a:solidFill>
                <a:latin typeface="Carlito"/>
                <a:cs typeface="Carlito"/>
              </a:rPr>
              <a:t>be </a:t>
            </a:r>
            <a:r>
              <a:rPr lang="en-US" sz="1800" spc="-20" dirty="0">
                <a:solidFill>
                  <a:srgbClr val="404040"/>
                </a:solidFill>
                <a:latin typeface="Carlito"/>
                <a:cs typeface="Carlito"/>
              </a:rPr>
              <a:t>clicked </a:t>
            </a:r>
            <a:r>
              <a:rPr lang="en-US" sz="1800" spc="-5" dirty="0">
                <a:solidFill>
                  <a:srgbClr val="404040"/>
                </a:solidFill>
                <a:latin typeface="Carlito"/>
                <a:cs typeface="Carlito"/>
              </a:rPr>
              <a:t>on </a:t>
            </a:r>
            <a:r>
              <a:rPr lang="en-US" sz="1800" spc="-20" dirty="0">
                <a:solidFill>
                  <a:srgbClr val="404040"/>
                </a:solidFill>
                <a:latin typeface="Carlito"/>
                <a:cs typeface="Carlito"/>
              </a:rPr>
              <a:t>to display </a:t>
            </a:r>
            <a:r>
              <a:rPr lang="en-US" sz="1800" dirty="0">
                <a:solidFill>
                  <a:srgbClr val="404040"/>
                </a:solidFill>
                <a:latin typeface="Carlito"/>
                <a:cs typeface="Carlito"/>
              </a:rPr>
              <a:t>each </a:t>
            </a:r>
            <a:r>
              <a:rPr lang="en-US" sz="1800" spc="-5" dirty="0">
                <a:solidFill>
                  <a:srgbClr val="404040"/>
                </a:solidFill>
                <a:latin typeface="Carlito"/>
                <a:cs typeface="Carlito"/>
              </a:rPr>
              <a:t>successful </a:t>
            </a:r>
            <a:r>
              <a:rPr lang="en-US" sz="1800" dirty="0">
                <a:solidFill>
                  <a:srgbClr val="404040"/>
                </a:solidFill>
                <a:latin typeface="Carlito"/>
                <a:cs typeface="Carlito"/>
              </a:rPr>
              <a:t>landing </a:t>
            </a:r>
            <a:r>
              <a:rPr lang="en-US" sz="1800" spc="-5" dirty="0">
                <a:solidFill>
                  <a:srgbClr val="404040"/>
                </a:solidFill>
                <a:latin typeface="Carlito"/>
                <a:cs typeface="Carlito"/>
              </a:rPr>
              <a:t>(green icon) </a:t>
            </a:r>
            <a:r>
              <a:rPr lang="en-US" sz="1800" dirty="0">
                <a:solidFill>
                  <a:srgbClr val="404040"/>
                </a:solidFill>
                <a:latin typeface="Carlito"/>
                <a:cs typeface="Carlito"/>
              </a:rPr>
              <a:t>and</a:t>
            </a:r>
            <a:r>
              <a:rPr lang="en-US" sz="1800" spc="5" dirty="0">
                <a:solidFill>
                  <a:srgbClr val="404040"/>
                </a:solidFill>
                <a:latin typeface="Carlito"/>
                <a:cs typeface="Carlito"/>
              </a:rPr>
              <a:t> </a:t>
            </a:r>
            <a:r>
              <a:rPr lang="en-US" sz="1800" spc="-20" dirty="0">
                <a:solidFill>
                  <a:srgbClr val="404040"/>
                </a:solidFill>
                <a:latin typeface="Carlito"/>
                <a:cs typeface="Carlito"/>
              </a:rPr>
              <a:t>failed</a:t>
            </a:r>
            <a:endParaRPr lang="en-US" sz="1800" dirty="0">
              <a:latin typeface="Carlito"/>
              <a:cs typeface="Carlito"/>
            </a:endParaRPr>
          </a:p>
          <a:p>
            <a:pPr marL="12700">
              <a:lnSpc>
                <a:spcPts val="2305"/>
              </a:lnSpc>
            </a:pPr>
            <a:r>
              <a:rPr lang="en-US" sz="1800" spc="-5" dirty="0">
                <a:solidFill>
                  <a:srgbClr val="404040"/>
                </a:solidFill>
                <a:latin typeface="Carlito"/>
                <a:cs typeface="Carlito"/>
              </a:rPr>
              <a:t>landing </a:t>
            </a:r>
            <a:r>
              <a:rPr lang="en-US" sz="1800" spc="-15" dirty="0">
                <a:solidFill>
                  <a:srgbClr val="404040"/>
                </a:solidFill>
                <a:latin typeface="Carlito"/>
                <a:cs typeface="Carlito"/>
              </a:rPr>
              <a:t>(red </a:t>
            </a:r>
            <a:r>
              <a:rPr lang="en-US" sz="1800" spc="-5" dirty="0">
                <a:solidFill>
                  <a:srgbClr val="404040"/>
                </a:solidFill>
                <a:latin typeface="Carlito"/>
                <a:cs typeface="Carlito"/>
              </a:rPr>
              <a:t>icon). </a:t>
            </a:r>
            <a:endParaRPr lang="pt-BR" dirty="0"/>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
        <p:nvSpPr>
          <p:cNvPr id="2" name="object 4">
            <a:extLst>
              <a:ext uri="{FF2B5EF4-FFF2-40B4-BE49-F238E27FC236}">
                <a16:creationId xmlns:a16="http://schemas.microsoft.com/office/drawing/2014/main" id="{B9D6DFE8-06FE-5086-BE40-11FA3B611268}"/>
              </a:ext>
            </a:extLst>
          </p:cNvPr>
          <p:cNvSpPr/>
          <p:nvPr/>
        </p:nvSpPr>
        <p:spPr>
          <a:xfrm>
            <a:off x="1696720" y="1918336"/>
            <a:ext cx="8389620" cy="1723643"/>
          </a:xfrm>
          <a:prstGeom prst="rect">
            <a:avLst/>
          </a:prstGeom>
          <a:blipFill>
            <a:blip r:embed="rId3" cstate="print"/>
            <a:stretch>
              <a:fillRect/>
            </a:stretch>
          </a:blipFill>
        </p:spPr>
        <p:txBody>
          <a:bodyPr wrap="square" lIns="0" tIns="0" rIns="0" bIns="0" rtlCol="0"/>
          <a:lstStyle/>
          <a:p>
            <a:endParaRPr/>
          </a:p>
        </p:txBody>
      </p:sp>
      <p:grpSp>
        <p:nvGrpSpPr>
          <p:cNvPr id="4" name="object 5">
            <a:extLst>
              <a:ext uri="{FF2B5EF4-FFF2-40B4-BE49-F238E27FC236}">
                <a16:creationId xmlns:a16="http://schemas.microsoft.com/office/drawing/2014/main" id="{B612444F-07DA-4E5C-E506-109BDE2DD24A}"/>
              </a:ext>
            </a:extLst>
          </p:cNvPr>
          <p:cNvGrpSpPr/>
          <p:nvPr/>
        </p:nvGrpSpPr>
        <p:grpSpPr>
          <a:xfrm>
            <a:off x="3402075" y="3632836"/>
            <a:ext cx="7505700" cy="1562100"/>
            <a:chOff x="2802635" y="3552444"/>
            <a:chExt cx="7505700" cy="1562100"/>
          </a:xfrm>
        </p:grpSpPr>
        <p:sp>
          <p:nvSpPr>
            <p:cNvPr id="6" name="object 6">
              <a:extLst>
                <a:ext uri="{FF2B5EF4-FFF2-40B4-BE49-F238E27FC236}">
                  <a16:creationId xmlns:a16="http://schemas.microsoft.com/office/drawing/2014/main" id="{693F9755-8479-D296-392E-E78F9A40DC68}"/>
                </a:ext>
              </a:extLst>
            </p:cNvPr>
            <p:cNvSpPr/>
            <p:nvPr/>
          </p:nvSpPr>
          <p:spPr>
            <a:xfrm>
              <a:off x="2802635" y="3552444"/>
              <a:ext cx="3409188" cy="1514855"/>
            </a:xfrm>
            <a:prstGeom prst="rect">
              <a:avLst/>
            </a:prstGeom>
            <a:blipFill>
              <a:blip r:embed="rId4" cstate="print"/>
              <a:stretch>
                <a:fillRect/>
              </a:stretch>
            </a:blipFill>
          </p:spPr>
          <p:txBody>
            <a:bodyPr wrap="square" lIns="0" tIns="0" rIns="0" bIns="0" rtlCol="0"/>
            <a:lstStyle/>
            <a:p>
              <a:endParaRPr/>
            </a:p>
          </p:txBody>
        </p:sp>
        <p:sp>
          <p:nvSpPr>
            <p:cNvPr id="7" name="object 7">
              <a:extLst>
                <a:ext uri="{FF2B5EF4-FFF2-40B4-BE49-F238E27FC236}">
                  <a16:creationId xmlns:a16="http://schemas.microsoft.com/office/drawing/2014/main" id="{72607E54-3A41-612F-F8E6-DA09C724CDE2}"/>
                </a:ext>
              </a:extLst>
            </p:cNvPr>
            <p:cNvSpPr/>
            <p:nvPr/>
          </p:nvSpPr>
          <p:spPr>
            <a:xfrm>
              <a:off x="6211823" y="3552444"/>
              <a:ext cx="4096512" cy="1562099"/>
            </a:xfrm>
            <a:prstGeom prst="rect">
              <a:avLst/>
            </a:prstGeom>
            <a:blipFill>
              <a:blip r:embed="rId5"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
        <p:nvSpPr>
          <p:cNvPr id="2" name="object 4">
            <a:extLst>
              <a:ext uri="{FF2B5EF4-FFF2-40B4-BE49-F238E27FC236}">
                <a16:creationId xmlns:a16="http://schemas.microsoft.com/office/drawing/2014/main" id="{5C29302A-A20D-D0E9-D88B-D0FF7152B486}"/>
              </a:ext>
            </a:extLst>
          </p:cNvPr>
          <p:cNvSpPr/>
          <p:nvPr/>
        </p:nvSpPr>
        <p:spPr>
          <a:xfrm>
            <a:off x="1053591" y="2405464"/>
            <a:ext cx="2570988" cy="2581656"/>
          </a:xfrm>
          <a:prstGeom prst="rect">
            <a:avLst/>
          </a:prstGeom>
          <a:blipFill>
            <a:blip r:embed="rId3" cstate="print"/>
            <a:stretch>
              <a:fillRect/>
            </a:stretch>
          </a:blipFill>
        </p:spPr>
        <p:txBody>
          <a:bodyPr wrap="square" lIns="0" tIns="0" rIns="0" bIns="0" rtlCol="0"/>
          <a:lstStyle/>
          <a:p>
            <a:endParaRPr/>
          </a:p>
        </p:txBody>
      </p:sp>
      <p:sp>
        <p:nvSpPr>
          <p:cNvPr id="4" name="object 5">
            <a:extLst>
              <a:ext uri="{FF2B5EF4-FFF2-40B4-BE49-F238E27FC236}">
                <a16:creationId xmlns:a16="http://schemas.microsoft.com/office/drawing/2014/main" id="{68A6F49F-7048-312F-7FF0-2494D59908C2}"/>
              </a:ext>
            </a:extLst>
          </p:cNvPr>
          <p:cNvSpPr/>
          <p:nvPr/>
        </p:nvSpPr>
        <p:spPr>
          <a:xfrm>
            <a:off x="3624579" y="2405464"/>
            <a:ext cx="1085087" cy="665988"/>
          </a:xfrm>
          <a:prstGeom prst="rect">
            <a:avLst/>
          </a:prstGeom>
          <a:blipFill>
            <a:blip r:embed="rId4" cstate="print"/>
            <a:stretch>
              <a:fillRect/>
            </a:stretch>
          </a:blipFill>
        </p:spPr>
        <p:txBody>
          <a:bodyPr wrap="square" lIns="0" tIns="0" rIns="0" bIns="0" rtlCol="0"/>
          <a:lstStyle/>
          <a:p>
            <a:endParaRPr/>
          </a:p>
        </p:txBody>
      </p:sp>
      <p:sp>
        <p:nvSpPr>
          <p:cNvPr id="7" name="CaixaDeTexto 6">
            <a:extLst>
              <a:ext uri="{FF2B5EF4-FFF2-40B4-BE49-F238E27FC236}">
                <a16:creationId xmlns:a16="http://schemas.microsoft.com/office/drawing/2014/main" id="{BD248CAE-4DBF-70B9-0EB5-01897F42A26E}"/>
              </a:ext>
            </a:extLst>
          </p:cNvPr>
          <p:cNvSpPr txBox="1"/>
          <p:nvPr/>
        </p:nvSpPr>
        <p:spPr>
          <a:xfrm>
            <a:off x="4947920" y="2738458"/>
            <a:ext cx="6096000" cy="2031325"/>
          </a:xfrm>
          <a:prstGeom prst="rect">
            <a:avLst/>
          </a:prstGeom>
          <a:noFill/>
        </p:spPr>
        <p:txBody>
          <a:bodyPr wrap="square">
            <a:spAutoFit/>
          </a:bodyPr>
          <a:lstStyle/>
          <a:p>
            <a:r>
              <a:rPr lang="pt-BR" dirty="0" err="1"/>
              <a:t>This</a:t>
            </a:r>
            <a:r>
              <a:rPr lang="pt-BR" dirty="0"/>
              <a:t> </a:t>
            </a:r>
            <a:r>
              <a:rPr lang="pt-BR" dirty="0" err="1"/>
              <a:t>distribution</a:t>
            </a:r>
            <a:r>
              <a:rPr lang="pt-BR" dirty="0"/>
              <a:t> shows </a:t>
            </a:r>
            <a:r>
              <a:rPr lang="pt-BR" dirty="0" err="1"/>
              <a:t>the</a:t>
            </a:r>
            <a:r>
              <a:rPr lang="pt-BR" dirty="0"/>
              <a:t> </a:t>
            </a:r>
            <a:r>
              <a:rPr lang="pt-BR" dirty="0" err="1"/>
              <a:t>successful</a:t>
            </a:r>
            <a:r>
              <a:rPr lang="pt-BR" dirty="0"/>
              <a:t> landings </a:t>
            </a:r>
            <a:r>
              <a:rPr lang="pt-BR" dirty="0" err="1"/>
              <a:t>across</a:t>
            </a:r>
            <a:r>
              <a:rPr lang="pt-BR" dirty="0"/>
              <a:t> </a:t>
            </a:r>
            <a:r>
              <a:rPr lang="pt-BR" dirty="0" err="1"/>
              <a:t>all</a:t>
            </a:r>
            <a:r>
              <a:rPr lang="pt-BR" dirty="0"/>
              <a:t> </a:t>
            </a:r>
            <a:r>
              <a:rPr lang="pt-BR" dirty="0" err="1"/>
              <a:t>launch</a:t>
            </a:r>
            <a:r>
              <a:rPr lang="pt-BR" dirty="0"/>
              <a:t> sites. CCAFS LC-40, </a:t>
            </a:r>
            <a:r>
              <a:rPr lang="pt-BR" dirty="0" err="1"/>
              <a:t>which</a:t>
            </a:r>
            <a:r>
              <a:rPr lang="pt-BR" dirty="0"/>
              <a:t> </a:t>
            </a:r>
            <a:r>
              <a:rPr lang="pt-BR" dirty="0" err="1"/>
              <a:t>is</a:t>
            </a:r>
            <a:r>
              <a:rPr lang="pt-BR" dirty="0"/>
              <a:t> </a:t>
            </a:r>
            <a:r>
              <a:rPr lang="pt-BR" dirty="0" err="1"/>
              <a:t>the</a:t>
            </a:r>
            <a:r>
              <a:rPr lang="pt-BR" dirty="0"/>
              <a:t> </a:t>
            </a:r>
            <a:r>
              <a:rPr lang="pt-BR" dirty="0" err="1"/>
              <a:t>old</a:t>
            </a:r>
            <a:r>
              <a:rPr lang="pt-BR" dirty="0"/>
              <a:t> </a:t>
            </a:r>
            <a:r>
              <a:rPr lang="pt-BR" dirty="0" err="1"/>
              <a:t>name</a:t>
            </a:r>
            <a:r>
              <a:rPr lang="pt-BR" dirty="0"/>
              <a:t> </a:t>
            </a:r>
            <a:r>
              <a:rPr lang="pt-BR" dirty="0" err="1"/>
              <a:t>of</a:t>
            </a:r>
            <a:r>
              <a:rPr lang="pt-BR" dirty="0"/>
              <a:t> CCAFS SLC-40, </a:t>
            </a:r>
            <a:r>
              <a:rPr lang="pt-BR" dirty="0" err="1"/>
              <a:t>has</a:t>
            </a:r>
            <a:r>
              <a:rPr lang="pt-BR" dirty="0"/>
              <a:t> </a:t>
            </a:r>
            <a:r>
              <a:rPr lang="pt-BR" dirty="0" err="1"/>
              <a:t>the</a:t>
            </a:r>
            <a:r>
              <a:rPr lang="pt-BR" dirty="0"/>
              <a:t> </a:t>
            </a:r>
            <a:r>
              <a:rPr lang="pt-BR" dirty="0" err="1"/>
              <a:t>same</a:t>
            </a:r>
            <a:r>
              <a:rPr lang="pt-BR" dirty="0"/>
              <a:t> </a:t>
            </a:r>
            <a:r>
              <a:rPr lang="pt-BR" dirty="0" err="1"/>
              <a:t>number</a:t>
            </a:r>
            <a:r>
              <a:rPr lang="pt-BR" dirty="0"/>
              <a:t> </a:t>
            </a:r>
            <a:r>
              <a:rPr lang="pt-BR" dirty="0" err="1"/>
              <a:t>of</a:t>
            </a:r>
            <a:r>
              <a:rPr lang="pt-BR" dirty="0"/>
              <a:t> </a:t>
            </a:r>
            <a:r>
              <a:rPr lang="pt-BR" dirty="0" err="1"/>
              <a:t>successful</a:t>
            </a:r>
            <a:r>
              <a:rPr lang="pt-BR" dirty="0"/>
              <a:t> landings as KSC. </a:t>
            </a:r>
            <a:r>
              <a:rPr lang="pt-BR" dirty="0" err="1"/>
              <a:t>However</a:t>
            </a:r>
            <a:r>
              <a:rPr lang="pt-BR" dirty="0"/>
              <a:t>, a </a:t>
            </a:r>
            <a:r>
              <a:rPr lang="pt-BR" dirty="0" err="1"/>
              <a:t>majority</a:t>
            </a:r>
            <a:r>
              <a:rPr lang="pt-BR" dirty="0"/>
              <a:t> </a:t>
            </a:r>
            <a:r>
              <a:rPr lang="pt-BR" dirty="0" err="1"/>
              <a:t>of</a:t>
            </a:r>
            <a:r>
              <a:rPr lang="pt-BR" dirty="0"/>
              <a:t> </a:t>
            </a:r>
            <a:r>
              <a:rPr lang="pt-BR" dirty="0" err="1"/>
              <a:t>these</a:t>
            </a:r>
            <a:r>
              <a:rPr lang="pt-BR" dirty="0"/>
              <a:t> </a:t>
            </a:r>
            <a:r>
              <a:rPr lang="pt-BR" dirty="0" err="1"/>
              <a:t>successful</a:t>
            </a:r>
            <a:r>
              <a:rPr lang="pt-BR" dirty="0"/>
              <a:t> landings </a:t>
            </a:r>
            <a:r>
              <a:rPr lang="pt-BR" dirty="0" err="1"/>
              <a:t>occurred</a:t>
            </a:r>
            <a:r>
              <a:rPr lang="pt-BR" dirty="0"/>
              <a:t> </a:t>
            </a:r>
            <a:r>
              <a:rPr lang="pt-BR" dirty="0" err="1"/>
              <a:t>before</a:t>
            </a:r>
            <a:r>
              <a:rPr lang="pt-BR" dirty="0"/>
              <a:t> </a:t>
            </a:r>
            <a:r>
              <a:rPr lang="pt-BR" dirty="0" err="1"/>
              <a:t>the</a:t>
            </a:r>
            <a:r>
              <a:rPr lang="pt-BR" dirty="0"/>
              <a:t> </a:t>
            </a:r>
            <a:r>
              <a:rPr lang="pt-BR" dirty="0" err="1"/>
              <a:t>name</a:t>
            </a:r>
            <a:r>
              <a:rPr lang="pt-BR" dirty="0"/>
              <a:t> </a:t>
            </a:r>
            <a:r>
              <a:rPr lang="pt-BR" dirty="0" err="1"/>
              <a:t>change</a:t>
            </a:r>
            <a:r>
              <a:rPr lang="pt-BR" dirty="0"/>
              <a:t>. VAFB </a:t>
            </a:r>
            <a:r>
              <a:rPr lang="pt-BR" dirty="0" err="1"/>
              <a:t>has</a:t>
            </a:r>
            <a:r>
              <a:rPr lang="pt-BR" dirty="0"/>
              <a:t> </a:t>
            </a:r>
            <a:r>
              <a:rPr lang="pt-BR" dirty="0" err="1"/>
              <a:t>the</a:t>
            </a:r>
            <a:r>
              <a:rPr lang="pt-BR" dirty="0"/>
              <a:t> </a:t>
            </a:r>
            <a:r>
              <a:rPr lang="pt-BR" dirty="0" err="1"/>
              <a:t>smallest</a:t>
            </a:r>
            <a:r>
              <a:rPr lang="pt-BR" dirty="0"/>
              <a:t> </a:t>
            </a:r>
            <a:r>
              <a:rPr lang="pt-BR" dirty="0" err="1"/>
              <a:t>share</a:t>
            </a:r>
            <a:r>
              <a:rPr lang="pt-BR" dirty="0"/>
              <a:t> </a:t>
            </a:r>
            <a:r>
              <a:rPr lang="pt-BR" dirty="0" err="1"/>
              <a:t>of</a:t>
            </a:r>
            <a:r>
              <a:rPr lang="pt-BR" dirty="0"/>
              <a:t> </a:t>
            </a:r>
            <a:r>
              <a:rPr lang="pt-BR" dirty="0" err="1"/>
              <a:t>successful</a:t>
            </a:r>
            <a:r>
              <a:rPr lang="pt-BR" dirty="0"/>
              <a:t> landings, </a:t>
            </a:r>
            <a:r>
              <a:rPr lang="pt-BR" dirty="0" err="1"/>
              <a:t>possibly</a:t>
            </a:r>
            <a:r>
              <a:rPr lang="pt-BR" dirty="0"/>
              <a:t> </a:t>
            </a:r>
            <a:r>
              <a:rPr lang="pt-BR" dirty="0" err="1"/>
              <a:t>due</a:t>
            </a:r>
            <a:r>
              <a:rPr lang="pt-BR" dirty="0"/>
              <a:t> </a:t>
            </a:r>
            <a:r>
              <a:rPr lang="pt-BR" dirty="0" err="1"/>
              <a:t>to</a:t>
            </a:r>
            <a:r>
              <a:rPr lang="pt-BR" dirty="0"/>
              <a:t> a </a:t>
            </a:r>
            <a:r>
              <a:rPr lang="pt-BR" dirty="0" err="1"/>
              <a:t>smaller</a:t>
            </a:r>
            <a:r>
              <a:rPr lang="pt-BR" dirty="0"/>
              <a:t> sample </a:t>
            </a:r>
            <a:r>
              <a:rPr lang="pt-BR" dirty="0" err="1"/>
              <a:t>size</a:t>
            </a:r>
            <a:r>
              <a:rPr lang="pt-BR" dirty="0"/>
              <a:t> </a:t>
            </a:r>
            <a:r>
              <a:rPr lang="pt-BR" dirty="0" err="1"/>
              <a:t>and</a:t>
            </a:r>
            <a:r>
              <a:rPr lang="pt-BR" dirty="0"/>
              <a:t> </a:t>
            </a:r>
            <a:r>
              <a:rPr lang="pt-BR" dirty="0" err="1"/>
              <a:t>increased</a:t>
            </a:r>
            <a:r>
              <a:rPr lang="pt-BR" dirty="0"/>
              <a:t> </a:t>
            </a:r>
            <a:r>
              <a:rPr lang="pt-BR" dirty="0" err="1"/>
              <a:t>difficulty</a:t>
            </a:r>
            <a:r>
              <a:rPr lang="pt-BR" dirty="0"/>
              <a:t> in </a:t>
            </a:r>
            <a:r>
              <a:rPr lang="pt-BR" dirty="0" err="1"/>
              <a:t>launching</a:t>
            </a:r>
            <a:r>
              <a:rPr lang="pt-BR" dirty="0"/>
              <a:t> </a:t>
            </a:r>
            <a:r>
              <a:rPr lang="pt-BR" dirty="0" err="1"/>
              <a:t>from</a:t>
            </a:r>
            <a:r>
              <a:rPr lang="pt-BR" dirty="0"/>
              <a:t> </a:t>
            </a:r>
            <a:r>
              <a:rPr lang="pt-BR" dirty="0" err="1"/>
              <a:t>the</a:t>
            </a:r>
            <a:r>
              <a:rPr lang="pt-BR" dirty="0"/>
              <a:t> West Coast.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13840"/>
            <a:ext cx="9495943" cy="41452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Background and context</a:t>
            </a:r>
          </a:p>
          <a:p>
            <a:pPr>
              <a:spcBef>
                <a:spcPts val="1400"/>
              </a:spcBef>
            </a:pPr>
            <a:r>
              <a:rPr lang="en-US" sz="2200" dirty="0">
                <a:solidFill>
                  <a:schemeClr val="accent3">
                    <a:lumMod val="25000"/>
                  </a:schemeClr>
                </a:solidFill>
                <a:latin typeface="Abadi" panose="020B0604020104020204" pitchFamily="34" charset="0"/>
              </a:rPr>
              <a:t>The Commercial Space Age has arrived</a:t>
            </a:r>
          </a:p>
          <a:p>
            <a:pPr>
              <a:spcBef>
                <a:spcPts val="1400"/>
              </a:spcBef>
            </a:pPr>
            <a:r>
              <a:rPr lang="en-US" sz="2200" dirty="0">
                <a:solidFill>
                  <a:schemeClr val="accent3">
                    <a:lumMod val="25000"/>
                  </a:schemeClr>
                </a:solidFill>
                <a:latin typeface="Abadi" panose="020B0604020104020204" pitchFamily="34" charset="0"/>
              </a:rPr>
              <a:t>SpaceX offers the best pricing ($62 million vs. $165 million USD)</a:t>
            </a:r>
          </a:p>
          <a:p>
            <a:pPr>
              <a:spcBef>
                <a:spcPts val="1400"/>
              </a:spcBef>
            </a:pPr>
            <a:r>
              <a:rPr lang="en-US" sz="2200" dirty="0">
                <a:solidFill>
                  <a:schemeClr val="accent3">
                    <a:lumMod val="25000"/>
                  </a:schemeClr>
                </a:solidFill>
                <a:latin typeface="Abadi" panose="020B0604020104020204" pitchFamily="34" charset="0"/>
              </a:rPr>
              <a:t>This is largely due to their ability to recover part of the rocket (Stage 1)</a:t>
            </a:r>
          </a:p>
          <a:p>
            <a:pPr>
              <a:spcBef>
                <a:spcPts val="1400"/>
              </a:spcBef>
            </a:pPr>
            <a:r>
              <a:rPr lang="en-US" sz="2200" dirty="0">
                <a:solidFill>
                  <a:schemeClr val="accent3">
                    <a:lumMod val="25000"/>
                  </a:schemeClr>
                </a:solidFill>
                <a:latin typeface="Abadi" panose="020B0604020104020204" pitchFamily="34" charset="0"/>
              </a:rPr>
              <a:t>Space Y aims to compete with SpaceX</a:t>
            </a:r>
          </a:p>
          <a:p>
            <a:pPr marL="0" indent="0">
              <a:spcBef>
                <a:spcPts val="1400"/>
              </a:spcBef>
              <a:buNone/>
            </a:pPr>
            <a:r>
              <a:rPr lang="en-US" sz="2200" dirty="0">
                <a:solidFill>
                  <a:schemeClr val="accent3">
                    <a:lumMod val="25000"/>
                  </a:schemeClr>
                </a:solidFill>
                <a:latin typeface="Abadi" panose="020B0604020104020204" pitchFamily="34" charset="0"/>
              </a:rPr>
              <a:t>Problems you want to find answers</a:t>
            </a:r>
          </a:p>
          <a:p>
            <a:pPr>
              <a:spcBef>
                <a:spcPts val="1400"/>
              </a:spcBef>
            </a:pPr>
            <a:r>
              <a:rPr lang="en-US" sz="2200" dirty="0">
                <a:solidFill>
                  <a:schemeClr val="accent3">
                    <a:lumMod val="25000"/>
                  </a:schemeClr>
                </a:solidFill>
                <a:latin typeface="Abadi" panose="020B0604020104020204" pitchFamily="34" charset="0"/>
              </a:rPr>
              <a:t>Space Y has tasked us with training a machine learning model to predict successful Stage 1 recovery</a:t>
            </a:r>
          </a:p>
          <a:p>
            <a:pPr marL="0" indent="0">
              <a:spcBef>
                <a:spcPts val="1400"/>
              </a:spcBef>
              <a:buNone/>
            </a:pPr>
            <a:endParaRPr lang="en-US" sz="2200" dirty="0">
              <a:solidFill>
                <a:schemeClr val="accent3">
                  <a:lumMod val="25000"/>
                </a:schemeClr>
              </a:solidFill>
              <a:latin typeface="Abadi" panose="020B0604020104020204" pitchFamily="34" charset="0"/>
            </a:endParaRPr>
          </a:p>
          <a:p>
            <a:pPr marL="0" indent="0">
              <a:spcBef>
                <a:spcPts val="1400"/>
              </a:spcBef>
              <a:buNone/>
            </a:pPr>
            <a:endParaRPr lang="en-US" sz="2200" dirty="0">
              <a:solidFill>
                <a:schemeClr val="accent3">
                  <a:lumMod val="25000"/>
                </a:schemeClr>
              </a:solidFill>
              <a:latin typeface="Abadi" panose="020B0604020104020204" pitchFamily="34" charset="0"/>
            </a:endParaRP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
        <p:nvSpPr>
          <p:cNvPr id="2" name="object 4">
            <a:extLst>
              <a:ext uri="{FF2B5EF4-FFF2-40B4-BE49-F238E27FC236}">
                <a16:creationId xmlns:a16="http://schemas.microsoft.com/office/drawing/2014/main" id="{13916876-7997-4A15-0AD0-B0BC18910F18}"/>
              </a:ext>
            </a:extLst>
          </p:cNvPr>
          <p:cNvSpPr/>
          <p:nvPr/>
        </p:nvSpPr>
        <p:spPr>
          <a:xfrm>
            <a:off x="1092707" y="2243327"/>
            <a:ext cx="2570988" cy="2570988"/>
          </a:xfrm>
          <a:prstGeom prst="rect">
            <a:avLst/>
          </a:prstGeom>
          <a:blipFill>
            <a:blip r:embed="rId3" cstate="print"/>
            <a:stretch>
              <a:fillRect/>
            </a:stretch>
          </a:blipFill>
        </p:spPr>
        <p:txBody>
          <a:bodyPr wrap="square" lIns="0" tIns="0" rIns="0" bIns="0" rtlCol="0"/>
          <a:lstStyle/>
          <a:p>
            <a:endParaRPr lang="pt-BR" dirty="0"/>
          </a:p>
        </p:txBody>
      </p:sp>
      <p:sp>
        <p:nvSpPr>
          <p:cNvPr id="6" name="CaixaDeTexto 5">
            <a:extLst>
              <a:ext uri="{FF2B5EF4-FFF2-40B4-BE49-F238E27FC236}">
                <a16:creationId xmlns:a16="http://schemas.microsoft.com/office/drawing/2014/main" id="{F367CAB7-197C-1F71-925C-7A21759F64CD}"/>
              </a:ext>
            </a:extLst>
          </p:cNvPr>
          <p:cNvSpPr txBox="1"/>
          <p:nvPr/>
        </p:nvSpPr>
        <p:spPr>
          <a:xfrm>
            <a:off x="4714240" y="3205655"/>
            <a:ext cx="6096000" cy="646331"/>
          </a:xfrm>
          <a:prstGeom prst="rect">
            <a:avLst/>
          </a:prstGeom>
          <a:noFill/>
        </p:spPr>
        <p:txBody>
          <a:bodyPr wrap="square">
            <a:spAutoFit/>
          </a:bodyPr>
          <a:lstStyle/>
          <a:p>
            <a:pPr marL="12700">
              <a:lnSpc>
                <a:spcPct val="100000"/>
              </a:lnSpc>
              <a:spcBef>
                <a:spcPts val="100"/>
              </a:spcBef>
            </a:pPr>
            <a:r>
              <a:rPr lang="en-US" sz="1800" spc="-5" dirty="0">
                <a:solidFill>
                  <a:srgbClr val="404040"/>
                </a:solidFill>
                <a:latin typeface="Carlito"/>
                <a:cs typeface="Carlito"/>
              </a:rPr>
              <a:t>KSC LC-39A has </a:t>
            </a:r>
            <a:r>
              <a:rPr lang="en-US" sz="1800" dirty="0">
                <a:solidFill>
                  <a:srgbClr val="404040"/>
                </a:solidFill>
                <a:latin typeface="Carlito"/>
                <a:cs typeface="Carlito"/>
              </a:rPr>
              <a:t>the </a:t>
            </a:r>
            <a:r>
              <a:rPr lang="en-US" sz="1800" spc="-10" dirty="0">
                <a:solidFill>
                  <a:srgbClr val="404040"/>
                </a:solidFill>
                <a:latin typeface="Carlito"/>
                <a:cs typeface="Carlito"/>
              </a:rPr>
              <a:t>highest </a:t>
            </a:r>
            <a:r>
              <a:rPr lang="en-US" sz="1800" dirty="0">
                <a:solidFill>
                  <a:srgbClr val="404040"/>
                </a:solidFill>
                <a:latin typeface="Carlito"/>
                <a:cs typeface="Carlito"/>
              </a:rPr>
              <a:t>success </a:t>
            </a:r>
            <a:r>
              <a:rPr lang="en-US" sz="1800" spc="-40" dirty="0">
                <a:solidFill>
                  <a:srgbClr val="404040"/>
                </a:solidFill>
                <a:latin typeface="Carlito"/>
                <a:cs typeface="Carlito"/>
              </a:rPr>
              <a:t>rate </a:t>
            </a:r>
            <a:r>
              <a:rPr lang="en-US" sz="1800" spc="-5" dirty="0">
                <a:solidFill>
                  <a:srgbClr val="404040"/>
                </a:solidFill>
                <a:latin typeface="Carlito"/>
                <a:cs typeface="Carlito"/>
              </a:rPr>
              <a:t>with </a:t>
            </a:r>
            <a:r>
              <a:rPr lang="en-US" sz="1800" dirty="0">
                <a:solidFill>
                  <a:srgbClr val="404040"/>
                </a:solidFill>
                <a:latin typeface="Carlito"/>
                <a:cs typeface="Carlito"/>
              </a:rPr>
              <a:t>10 </a:t>
            </a:r>
            <a:r>
              <a:rPr lang="en-US" sz="1800" spc="-5" dirty="0">
                <a:solidFill>
                  <a:srgbClr val="404040"/>
                </a:solidFill>
                <a:latin typeface="Carlito"/>
                <a:cs typeface="Carlito"/>
              </a:rPr>
              <a:t>successful </a:t>
            </a:r>
            <a:r>
              <a:rPr lang="en-US" sz="1800" dirty="0">
                <a:solidFill>
                  <a:srgbClr val="404040"/>
                </a:solidFill>
                <a:latin typeface="Carlito"/>
                <a:cs typeface="Carlito"/>
              </a:rPr>
              <a:t>landings and 3 </a:t>
            </a:r>
            <a:r>
              <a:rPr lang="en-US" sz="1800" spc="-20" dirty="0">
                <a:solidFill>
                  <a:srgbClr val="404040"/>
                </a:solidFill>
                <a:latin typeface="Carlito"/>
                <a:cs typeface="Carlito"/>
              </a:rPr>
              <a:t>failed</a:t>
            </a:r>
            <a:r>
              <a:rPr lang="en-US" sz="1800" spc="-105" dirty="0">
                <a:solidFill>
                  <a:srgbClr val="404040"/>
                </a:solidFill>
                <a:latin typeface="Carlito"/>
                <a:cs typeface="Carlito"/>
              </a:rPr>
              <a:t> </a:t>
            </a:r>
            <a:r>
              <a:rPr lang="en-US" sz="1800" dirty="0">
                <a:solidFill>
                  <a:srgbClr val="404040"/>
                </a:solidFill>
                <a:latin typeface="Carlito"/>
                <a:cs typeface="Carlito"/>
              </a:rPr>
              <a:t>landings.</a:t>
            </a:r>
            <a:endParaRPr lang="en-US" sz="1800" dirty="0">
              <a:latin typeface="Carlito"/>
              <a:cs typeface="Carlito"/>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
        <p:nvSpPr>
          <p:cNvPr id="2" name="object 4">
            <a:extLst>
              <a:ext uri="{FF2B5EF4-FFF2-40B4-BE49-F238E27FC236}">
                <a16:creationId xmlns:a16="http://schemas.microsoft.com/office/drawing/2014/main" id="{AE13F9F7-A9E5-07D9-E51D-F836DB3A460F}"/>
              </a:ext>
            </a:extLst>
          </p:cNvPr>
          <p:cNvSpPr/>
          <p:nvPr/>
        </p:nvSpPr>
        <p:spPr>
          <a:xfrm>
            <a:off x="314908" y="1922320"/>
            <a:ext cx="11214184" cy="2309999"/>
          </a:xfrm>
          <a:prstGeom prst="rect">
            <a:avLst/>
          </a:prstGeom>
          <a:blipFill>
            <a:blip r:embed="rId3" cstate="print"/>
            <a:stretch>
              <a:fillRect/>
            </a:stretch>
          </a:blipFill>
        </p:spPr>
        <p:txBody>
          <a:bodyPr wrap="square" lIns="0" tIns="0" rIns="0" bIns="0" rtlCol="0"/>
          <a:lstStyle/>
          <a:p>
            <a:endParaRPr lang="pt-BR"/>
          </a:p>
        </p:txBody>
      </p:sp>
      <p:sp>
        <p:nvSpPr>
          <p:cNvPr id="7" name="CaixaDeTexto 6">
            <a:extLst>
              <a:ext uri="{FF2B5EF4-FFF2-40B4-BE49-F238E27FC236}">
                <a16:creationId xmlns:a16="http://schemas.microsoft.com/office/drawing/2014/main" id="{474A57ED-A356-6A9A-0682-EF1A2C038520}"/>
              </a:ext>
            </a:extLst>
          </p:cNvPr>
          <p:cNvSpPr txBox="1"/>
          <p:nvPr/>
        </p:nvSpPr>
        <p:spPr>
          <a:xfrm>
            <a:off x="800132" y="4749064"/>
            <a:ext cx="10657840" cy="1477328"/>
          </a:xfrm>
          <a:prstGeom prst="rect">
            <a:avLst/>
          </a:prstGeom>
          <a:noFill/>
        </p:spPr>
        <p:txBody>
          <a:bodyPr wrap="square">
            <a:spAutoFit/>
          </a:bodyPr>
          <a:lstStyle/>
          <a:p>
            <a:r>
              <a:rPr lang="pt-BR" dirty="0"/>
              <a:t>The </a:t>
            </a:r>
            <a:r>
              <a:rPr lang="pt-BR" dirty="0" err="1"/>
              <a:t>Plotly</a:t>
            </a:r>
            <a:r>
              <a:rPr lang="pt-BR" dirty="0"/>
              <a:t> dashboard includes a </a:t>
            </a:r>
            <a:r>
              <a:rPr lang="pt-BR" dirty="0" err="1"/>
              <a:t>payload</a:t>
            </a:r>
            <a:r>
              <a:rPr lang="pt-BR" dirty="0"/>
              <a:t> range </a:t>
            </a:r>
            <a:r>
              <a:rPr lang="pt-BR" dirty="0" err="1"/>
              <a:t>selector</a:t>
            </a:r>
            <a:r>
              <a:rPr lang="pt-BR" dirty="0"/>
              <a:t>, </a:t>
            </a:r>
            <a:r>
              <a:rPr lang="pt-BR" dirty="0" err="1"/>
              <a:t>but</a:t>
            </a:r>
            <a:r>
              <a:rPr lang="pt-BR" dirty="0"/>
              <a:t> </a:t>
            </a:r>
            <a:r>
              <a:rPr lang="pt-BR" dirty="0" err="1"/>
              <a:t>it's</a:t>
            </a:r>
            <a:r>
              <a:rPr lang="pt-BR" dirty="0"/>
              <a:t> </a:t>
            </a:r>
            <a:r>
              <a:rPr lang="pt-BR" dirty="0" err="1"/>
              <a:t>currently</a:t>
            </a:r>
            <a:r>
              <a:rPr lang="pt-BR" dirty="0"/>
              <a:t> set </a:t>
            </a:r>
            <a:r>
              <a:rPr lang="pt-BR" dirty="0" err="1"/>
              <a:t>from</a:t>
            </a:r>
            <a:r>
              <a:rPr lang="pt-BR" dirty="0"/>
              <a:t> 0 </a:t>
            </a:r>
            <a:r>
              <a:rPr lang="pt-BR" dirty="0" err="1"/>
              <a:t>to</a:t>
            </a:r>
            <a:r>
              <a:rPr lang="pt-BR" dirty="0"/>
              <a:t> 10000 kg </a:t>
            </a:r>
            <a:r>
              <a:rPr lang="pt-BR" dirty="0" err="1"/>
              <a:t>instead</a:t>
            </a:r>
            <a:r>
              <a:rPr lang="pt-BR" dirty="0"/>
              <a:t> </a:t>
            </a:r>
            <a:r>
              <a:rPr lang="pt-BR" dirty="0" err="1"/>
              <a:t>of</a:t>
            </a:r>
            <a:r>
              <a:rPr lang="pt-BR" dirty="0"/>
              <a:t> </a:t>
            </a:r>
            <a:r>
              <a:rPr lang="pt-BR" dirty="0" err="1"/>
              <a:t>the</a:t>
            </a:r>
            <a:r>
              <a:rPr lang="pt-BR" dirty="0"/>
              <a:t> </a:t>
            </a:r>
            <a:r>
              <a:rPr lang="pt-BR" dirty="0" err="1"/>
              <a:t>maximum</a:t>
            </a:r>
            <a:r>
              <a:rPr lang="pt-BR" dirty="0"/>
              <a:t> </a:t>
            </a:r>
            <a:r>
              <a:rPr lang="pt-BR" dirty="0" err="1"/>
              <a:t>payload</a:t>
            </a:r>
            <a:r>
              <a:rPr lang="pt-BR" dirty="0"/>
              <a:t> </a:t>
            </a:r>
            <a:r>
              <a:rPr lang="pt-BR" dirty="0" err="1"/>
              <a:t>of</a:t>
            </a:r>
            <a:r>
              <a:rPr lang="pt-BR" dirty="0"/>
              <a:t> 15600 kg. The "</a:t>
            </a:r>
            <a:r>
              <a:rPr lang="pt-BR" dirty="0" err="1"/>
              <a:t>Class</a:t>
            </a:r>
            <a:r>
              <a:rPr lang="pt-BR" dirty="0"/>
              <a:t>" </a:t>
            </a:r>
            <a:r>
              <a:rPr lang="pt-BR" dirty="0" err="1"/>
              <a:t>indicator</a:t>
            </a:r>
            <a:r>
              <a:rPr lang="pt-BR" dirty="0"/>
              <a:t> uses 1 for </a:t>
            </a:r>
            <a:r>
              <a:rPr lang="pt-BR" dirty="0" err="1"/>
              <a:t>successful</a:t>
            </a:r>
            <a:r>
              <a:rPr lang="pt-BR" dirty="0"/>
              <a:t> landings </a:t>
            </a:r>
            <a:r>
              <a:rPr lang="pt-BR" dirty="0" err="1"/>
              <a:t>and</a:t>
            </a:r>
            <a:r>
              <a:rPr lang="pt-BR" dirty="0"/>
              <a:t> 0 for </a:t>
            </a:r>
            <a:r>
              <a:rPr lang="pt-BR" dirty="0" err="1"/>
              <a:t>failures</a:t>
            </a:r>
            <a:r>
              <a:rPr lang="pt-BR" dirty="0"/>
              <a:t>. The </a:t>
            </a:r>
            <a:r>
              <a:rPr lang="pt-BR" dirty="0" err="1"/>
              <a:t>scatter</a:t>
            </a:r>
            <a:r>
              <a:rPr lang="pt-BR" dirty="0"/>
              <a:t> </a:t>
            </a:r>
            <a:r>
              <a:rPr lang="pt-BR" dirty="0" err="1"/>
              <a:t>plot</a:t>
            </a:r>
            <a:r>
              <a:rPr lang="pt-BR" dirty="0"/>
              <a:t> </a:t>
            </a:r>
            <a:r>
              <a:rPr lang="pt-BR" dirty="0" err="1"/>
              <a:t>also</a:t>
            </a:r>
            <a:r>
              <a:rPr lang="pt-BR" dirty="0"/>
              <a:t> </a:t>
            </a:r>
            <a:r>
              <a:rPr lang="pt-BR" dirty="0" err="1"/>
              <a:t>incorporates</a:t>
            </a:r>
            <a:r>
              <a:rPr lang="pt-BR" dirty="0"/>
              <a:t> </a:t>
            </a:r>
            <a:r>
              <a:rPr lang="pt-BR" dirty="0" err="1"/>
              <a:t>the</a:t>
            </a:r>
            <a:r>
              <a:rPr lang="pt-BR" dirty="0"/>
              <a:t> </a:t>
            </a:r>
            <a:r>
              <a:rPr lang="pt-BR" dirty="0" err="1"/>
              <a:t>booster</a:t>
            </a:r>
            <a:r>
              <a:rPr lang="pt-BR" dirty="0"/>
              <a:t> </a:t>
            </a:r>
            <a:r>
              <a:rPr lang="pt-BR" dirty="0" err="1"/>
              <a:t>version</a:t>
            </a:r>
            <a:r>
              <a:rPr lang="pt-BR" dirty="0"/>
              <a:t> </a:t>
            </a:r>
            <a:r>
              <a:rPr lang="pt-BR" dirty="0" err="1"/>
              <a:t>category</a:t>
            </a:r>
            <a:r>
              <a:rPr lang="pt-BR" dirty="0"/>
              <a:t> for color </a:t>
            </a:r>
            <a:r>
              <a:rPr lang="pt-BR" dirty="0" err="1"/>
              <a:t>and</a:t>
            </a:r>
            <a:r>
              <a:rPr lang="pt-BR" dirty="0"/>
              <a:t> </a:t>
            </a:r>
            <a:r>
              <a:rPr lang="pt-BR" dirty="0" err="1"/>
              <a:t>the</a:t>
            </a:r>
            <a:r>
              <a:rPr lang="pt-BR" dirty="0"/>
              <a:t> </a:t>
            </a:r>
            <a:r>
              <a:rPr lang="pt-BR" dirty="0" err="1"/>
              <a:t>number</a:t>
            </a:r>
            <a:r>
              <a:rPr lang="pt-BR" dirty="0"/>
              <a:t> </a:t>
            </a:r>
            <a:r>
              <a:rPr lang="pt-BR" dirty="0" err="1"/>
              <a:t>of</a:t>
            </a:r>
            <a:r>
              <a:rPr lang="pt-BR" dirty="0"/>
              <a:t> </a:t>
            </a:r>
            <a:r>
              <a:rPr lang="pt-BR" dirty="0" err="1"/>
              <a:t>launches</a:t>
            </a:r>
            <a:r>
              <a:rPr lang="pt-BR" dirty="0"/>
              <a:t> for point </a:t>
            </a:r>
            <a:r>
              <a:rPr lang="pt-BR" dirty="0" err="1"/>
              <a:t>size</a:t>
            </a:r>
            <a:r>
              <a:rPr lang="pt-BR" dirty="0"/>
              <a:t>. </a:t>
            </a:r>
            <a:r>
              <a:rPr lang="pt-BR" dirty="0" err="1"/>
              <a:t>Interestingly</a:t>
            </a:r>
            <a:r>
              <a:rPr lang="pt-BR" dirty="0"/>
              <a:t>, </a:t>
            </a:r>
            <a:r>
              <a:rPr lang="pt-BR" dirty="0" err="1"/>
              <a:t>within</a:t>
            </a:r>
            <a:r>
              <a:rPr lang="pt-BR" dirty="0"/>
              <a:t> </a:t>
            </a:r>
            <a:r>
              <a:rPr lang="pt-BR" dirty="0" err="1"/>
              <a:t>the</a:t>
            </a:r>
            <a:r>
              <a:rPr lang="pt-BR" dirty="0"/>
              <a:t> range </a:t>
            </a:r>
            <a:r>
              <a:rPr lang="pt-BR" dirty="0" err="1"/>
              <a:t>of</a:t>
            </a:r>
            <a:r>
              <a:rPr lang="pt-BR" dirty="0"/>
              <a:t> 0-6000 kg, </a:t>
            </a:r>
            <a:r>
              <a:rPr lang="pt-BR" dirty="0" err="1"/>
              <a:t>there</a:t>
            </a:r>
            <a:r>
              <a:rPr lang="pt-BR" dirty="0"/>
              <a:t> are </a:t>
            </a:r>
            <a:r>
              <a:rPr lang="pt-BR" dirty="0" err="1"/>
              <a:t>two</a:t>
            </a:r>
            <a:r>
              <a:rPr lang="pt-BR" dirty="0"/>
              <a:t> </a:t>
            </a:r>
            <a:r>
              <a:rPr lang="pt-BR" dirty="0" err="1"/>
              <a:t>instances</a:t>
            </a:r>
            <a:r>
              <a:rPr lang="pt-BR" dirty="0"/>
              <a:t> </a:t>
            </a:r>
            <a:r>
              <a:rPr lang="pt-BR" dirty="0" err="1"/>
              <a:t>of</a:t>
            </a:r>
            <a:r>
              <a:rPr lang="pt-BR" dirty="0"/>
              <a:t> </a:t>
            </a:r>
            <a:r>
              <a:rPr lang="pt-BR" dirty="0" err="1"/>
              <a:t>failed</a:t>
            </a:r>
            <a:r>
              <a:rPr lang="pt-BR" dirty="0"/>
              <a:t> landings </a:t>
            </a:r>
            <a:r>
              <a:rPr lang="pt-BR" dirty="0" err="1"/>
              <a:t>with</a:t>
            </a:r>
            <a:r>
              <a:rPr lang="pt-BR" dirty="0"/>
              <a:t> </a:t>
            </a:r>
            <a:r>
              <a:rPr lang="pt-BR" dirty="0" err="1"/>
              <a:t>payloads</a:t>
            </a:r>
            <a:r>
              <a:rPr lang="pt-BR" dirty="0"/>
              <a:t> </a:t>
            </a:r>
            <a:r>
              <a:rPr lang="pt-BR" dirty="0" err="1"/>
              <a:t>of</a:t>
            </a:r>
            <a:r>
              <a:rPr lang="pt-BR" dirty="0"/>
              <a:t> zero </a:t>
            </a:r>
            <a:r>
              <a:rPr lang="pt-BR" dirty="0" err="1"/>
              <a:t>kilograms</a:t>
            </a:r>
            <a:r>
              <a:rPr lang="pt-BR" dirty="0"/>
              <a: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2" name="object 7">
            <a:extLst>
              <a:ext uri="{FF2B5EF4-FFF2-40B4-BE49-F238E27FC236}">
                <a16:creationId xmlns:a16="http://schemas.microsoft.com/office/drawing/2014/main" id="{45300BC3-DDA9-62EE-C5A5-FA282D9734BA}"/>
              </a:ext>
            </a:extLst>
          </p:cNvPr>
          <p:cNvSpPr/>
          <p:nvPr/>
        </p:nvSpPr>
        <p:spPr>
          <a:xfrm>
            <a:off x="535940" y="2075180"/>
            <a:ext cx="5076444" cy="3337560"/>
          </a:xfrm>
          <a:prstGeom prst="rect">
            <a:avLst/>
          </a:prstGeom>
          <a:blipFill>
            <a:blip r:embed="rId3" cstate="print"/>
            <a:stretch>
              <a:fillRect/>
            </a:stretch>
          </a:blipFill>
        </p:spPr>
        <p:txBody>
          <a:bodyPr wrap="square" lIns="0" tIns="0" rIns="0" bIns="0" rtlCol="0"/>
          <a:lstStyle/>
          <a:p>
            <a:endParaRPr/>
          </a:p>
        </p:txBody>
      </p:sp>
      <p:sp>
        <p:nvSpPr>
          <p:cNvPr id="6" name="CaixaDeTexto 5">
            <a:extLst>
              <a:ext uri="{FF2B5EF4-FFF2-40B4-BE49-F238E27FC236}">
                <a16:creationId xmlns:a16="http://schemas.microsoft.com/office/drawing/2014/main" id="{76D9617C-14CC-AEE0-472E-FB306E6B60AA}"/>
              </a:ext>
            </a:extLst>
          </p:cNvPr>
          <p:cNvSpPr txBox="1"/>
          <p:nvPr/>
        </p:nvSpPr>
        <p:spPr>
          <a:xfrm>
            <a:off x="5666772" y="2332058"/>
            <a:ext cx="6096000" cy="2031325"/>
          </a:xfrm>
          <a:prstGeom prst="rect">
            <a:avLst/>
          </a:prstGeom>
          <a:noFill/>
        </p:spPr>
        <p:txBody>
          <a:bodyPr wrap="square">
            <a:spAutoFit/>
          </a:bodyPr>
          <a:lstStyle/>
          <a:p>
            <a:r>
              <a:rPr lang="pt-BR" dirty="0" err="1"/>
              <a:t>All</a:t>
            </a:r>
            <a:r>
              <a:rPr lang="pt-BR" dirty="0"/>
              <a:t> models </a:t>
            </a:r>
            <a:r>
              <a:rPr lang="pt-BR" dirty="0" err="1"/>
              <a:t>achieved</a:t>
            </a:r>
            <a:r>
              <a:rPr lang="pt-BR" dirty="0"/>
              <a:t> </a:t>
            </a:r>
            <a:r>
              <a:rPr lang="pt-BR" dirty="0" err="1"/>
              <a:t>nearly</a:t>
            </a:r>
            <a:r>
              <a:rPr lang="pt-BR" dirty="0"/>
              <a:t> </a:t>
            </a:r>
            <a:r>
              <a:rPr lang="pt-BR" dirty="0" err="1"/>
              <a:t>the</a:t>
            </a:r>
            <a:r>
              <a:rPr lang="pt-BR" dirty="0"/>
              <a:t> </a:t>
            </a:r>
            <a:r>
              <a:rPr lang="pt-BR" dirty="0" err="1"/>
              <a:t>same</a:t>
            </a:r>
            <a:r>
              <a:rPr lang="pt-BR" dirty="0"/>
              <a:t> </a:t>
            </a:r>
            <a:r>
              <a:rPr lang="pt-BR" dirty="0" err="1"/>
              <a:t>accuracy</a:t>
            </a:r>
            <a:r>
              <a:rPr lang="pt-BR" dirty="0"/>
              <a:t> </a:t>
            </a:r>
            <a:r>
              <a:rPr lang="pt-BR" dirty="0" err="1"/>
              <a:t>on</a:t>
            </a:r>
            <a:r>
              <a:rPr lang="pt-BR" dirty="0"/>
              <a:t> </a:t>
            </a:r>
            <a:r>
              <a:rPr lang="pt-BR" dirty="0" err="1"/>
              <a:t>the</a:t>
            </a:r>
            <a:r>
              <a:rPr lang="pt-BR" dirty="0"/>
              <a:t> </a:t>
            </a:r>
            <a:r>
              <a:rPr lang="pt-BR" dirty="0" err="1"/>
              <a:t>test</a:t>
            </a:r>
            <a:r>
              <a:rPr lang="pt-BR" dirty="0"/>
              <a:t> set, </a:t>
            </a:r>
            <a:r>
              <a:rPr lang="pt-BR" dirty="0" err="1"/>
              <a:t>with</a:t>
            </a:r>
            <a:r>
              <a:rPr lang="pt-BR" dirty="0"/>
              <a:t> </a:t>
            </a:r>
            <a:r>
              <a:rPr lang="pt-BR" dirty="0" err="1"/>
              <a:t>an</a:t>
            </a:r>
            <a:r>
              <a:rPr lang="pt-BR" dirty="0"/>
              <a:t> </a:t>
            </a:r>
            <a:r>
              <a:rPr lang="pt-BR" dirty="0" err="1"/>
              <a:t>average</a:t>
            </a:r>
            <a:r>
              <a:rPr lang="pt-BR" dirty="0"/>
              <a:t> </a:t>
            </a:r>
            <a:r>
              <a:rPr lang="pt-BR" dirty="0" err="1"/>
              <a:t>of</a:t>
            </a:r>
            <a:r>
              <a:rPr lang="pt-BR" dirty="0"/>
              <a:t> 83.33%. </a:t>
            </a:r>
            <a:r>
              <a:rPr lang="pt-BR" dirty="0" err="1"/>
              <a:t>It's</a:t>
            </a:r>
            <a:r>
              <a:rPr lang="pt-BR" dirty="0"/>
              <a:t> </a:t>
            </a:r>
            <a:r>
              <a:rPr lang="pt-BR" dirty="0" err="1"/>
              <a:t>important</a:t>
            </a:r>
            <a:r>
              <a:rPr lang="pt-BR" dirty="0"/>
              <a:t> </a:t>
            </a:r>
            <a:r>
              <a:rPr lang="pt-BR" dirty="0" err="1"/>
              <a:t>to</a:t>
            </a:r>
            <a:r>
              <a:rPr lang="pt-BR" dirty="0"/>
              <a:t> note </a:t>
            </a:r>
            <a:r>
              <a:rPr lang="pt-BR" dirty="0" err="1"/>
              <a:t>that</a:t>
            </a:r>
            <a:r>
              <a:rPr lang="pt-BR" dirty="0"/>
              <a:t> </a:t>
            </a:r>
            <a:r>
              <a:rPr lang="pt-BR" dirty="0" err="1"/>
              <a:t>the</a:t>
            </a:r>
            <a:r>
              <a:rPr lang="pt-BR" dirty="0"/>
              <a:t> </a:t>
            </a:r>
            <a:r>
              <a:rPr lang="pt-BR" dirty="0" err="1"/>
              <a:t>test</a:t>
            </a:r>
            <a:r>
              <a:rPr lang="pt-BR" dirty="0"/>
              <a:t> </a:t>
            </a:r>
            <a:r>
              <a:rPr lang="pt-BR" dirty="0" err="1"/>
              <a:t>size</a:t>
            </a:r>
            <a:r>
              <a:rPr lang="pt-BR" dirty="0"/>
              <a:t> </a:t>
            </a:r>
            <a:r>
              <a:rPr lang="pt-BR" dirty="0" err="1"/>
              <a:t>is</a:t>
            </a:r>
            <a:r>
              <a:rPr lang="pt-BR" dirty="0"/>
              <a:t> </a:t>
            </a:r>
            <a:r>
              <a:rPr lang="pt-BR" dirty="0" err="1"/>
              <a:t>small</a:t>
            </a:r>
            <a:r>
              <a:rPr lang="pt-BR" dirty="0"/>
              <a:t>, </a:t>
            </a:r>
            <a:r>
              <a:rPr lang="pt-BR" dirty="0" err="1"/>
              <a:t>consisting</a:t>
            </a:r>
            <a:r>
              <a:rPr lang="pt-BR" dirty="0"/>
              <a:t> </a:t>
            </a:r>
            <a:r>
              <a:rPr lang="pt-BR" dirty="0" err="1"/>
              <a:t>of</a:t>
            </a:r>
            <a:r>
              <a:rPr lang="pt-BR" dirty="0"/>
              <a:t> </a:t>
            </a:r>
            <a:r>
              <a:rPr lang="pt-BR" dirty="0" err="1"/>
              <a:t>only</a:t>
            </a:r>
            <a:r>
              <a:rPr lang="pt-BR" dirty="0"/>
              <a:t> 18 samples. </a:t>
            </a:r>
            <a:r>
              <a:rPr lang="pt-BR" dirty="0" err="1"/>
              <a:t>This</a:t>
            </a:r>
            <a:r>
              <a:rPr lang="pt-BR" dirty="0"/>
              <a:t> </a:t>
            </a:r>
            <a:r>
              <a:rPr lang="pt-BR" dirty="0" err="1"/>
              <a:t>small</a:t>
            </a:r>
            <a:r>
              <a:rPr lang="pt-BR" dirty="0"/>
              <a:t> sample </a:t>
            </a:r>
            <a:r>
              <a:rPr lang="pt-BR" dirty="0" err="1"/>
              <a:t>size</a:t>
            </a:r>
            <a:r>
              <a:rPr lang="pt-BR" dirty="0"/>
              <a:t> </a:t>
            </a:r>
            <a:r>
              <a:rPr lang="pt-BR" dirty="0" err="1"/>
              <a:t>can</a:t>
            </a:r>
            <a:r>
              <a:rPr lang="pt-BR" dirty="0"/>
              <a:t> lead </a:t>
            </a:r>
            <a:r>
              <a:rPr lang="pt-BR" dirty="0" err="1"/>
              <a:t>to</a:t>
            </a:r>
            <a:r>
              <a:rPr lang="pt-BR" dirty="0"/>
              <a:t> </a:t>
            </a:r>
            <a:r>
              <a:rPr lang="pt-BR" dirty="0" err="1"/>
              <a:t>significant</a:t>
            </a:r>
            <a:r>
              <a:rPr lang="pt-BR" dirty="0"/>
              <a:t> </a:t>
            </a:r>
            <a:r>
              <a:rPr lang="pt-BR" dirty="0" err="1"/>
              <a:t>variance</a:t>
            </a:r>
            <a:r>
              <a:rPr lang="pt-BR" dirty="0"/>
              <a:t> in </a:t>
            </a:r>
            <a:r>
              <a:rPr lang="pt-BR" dirty="0" err="1"/>
              <a:t>accuracy</a:t>
            </a:r>
            <a:r>
              <a:rPr lang="pt-BR" dirty="0"/>
              <a:t> </a:t>
            </a:r>
            <a:r>
              <a:rPr lang="pt-BR" dirty="0" err="1"/>
              <a:t>results</a:t>
            </a:r>
            <a:r>
              <a:rPr lang="pt-BR" dirty="0"/>
              <a:t>, as </a:t>
            </a:r>
            <a:r>
              <a:rPr lang="pt-BR" dirty="0" err="1"/>
              <a:t>observed</a:t>
            </a:r>
            <a:r>
              <a:rPr lang="pt-BR" dirty="0"/>
              <a:t> in </a:t>
            </a:r>
            <a:r>
              <a:rPr lang="pt-BR" dirty="0" err="1"/>
              <a:t>repeated</a:t>
            </a:r>
            <a:r>
              <a:rPr lang="pt-BR" dirty="0"/>
              <a:t> runs </a:t>
            </a:r>
            <a:r>
              <a:rPr lang="pt-BR" dirty="0" err="1"/>
              <a:t>of</a:t>
            </a:r>
            <a:r>
              <a:rPr lang="pt-BR" dirty="0"/>
              <a:t> </a:t>
            </a:r>
            <a:r>
              <a:rPr lang="pt-BR" dirty="0" err="1"/>
              <a:t>the</a:t>
            </a:r>
            <a:r>
              <a:rPr lang="pt-BR" dirty="0"/>
              <a:t> </a:t>
            </a:r>
            <a:r>
              <a:rPr lang="pt-BR" dirty="0" err="1"/>
              <a:t>Decision</a:t>
            </a:r>
            <a:r>
              <a:rPr lang="pt-BR" dirty="0"/>
              <a:t> </a:t>
            </a:r>
            <a:r>
              <a:rPr lang="pt-BR" dirty="0" err="1"/>
              <a:t>Tree</a:t>
            </a:r>
            <a:r>
              <a:rPr lang="pt-BR" dirty="0"/>
              <a:t> </a:t>
            </a:r>
            <a:r>
              <a:rPr lang="pt-BR" dirty="0" err="1"/>
              <a:t>Classifier</a:t>
            </a:r>
            <a:r>
              <a:rPr lang="pt-BR" dirty="0"/>
              <a:t> model. </a:t>
            </a:r>
            <a:r>
              <a:rPr lang="pt-BR" dirty="0" err="1"/>
              <a:t>To</a:t>
            </a:r>
            <a:r>
              <a:rPr lang="pt-BR" dirty="0"/>
              <a:t> determine </a:t>
            </a:r>
            <a:r>
              <a:rPr lang="pt-BR" dirty="0" err="1"/>
              <a:t>the</a:t>
            </a:r>
            <a:r>
              <a:rPr lang="pt-BR" dirty="0"/>
              <a:t> </a:t>
            </a:r>
            <a:r>
              <a:rPr lang="pt-BR" dirty="0" err="1"/>
              <a:t>best</a:t>
            </a:r>
            <a:r>
              <a:rPr lang="pt-BR" dirty="0"/>
              <a:t> model more </a:t>
            </a:r>
            <a:r>
              <a:rPr lang="pt-BR" dirty="0" err="1"/>
              <a:t>reliably</a:t>
            </a:r>
            <a:r>
              <a:rPr lang="pt-BR" dirty="0"/>
              <a:t>, </a:t>
            </a:r>
            <a:r>
              <a:rPr lang="pt-BR" dirty="0" err="1"/>
              <a:t>additional</a:t>
            </a:r>
            <a:r>
              <a:rPr lang="pt-BR" dirty="0"/>
              <a:t> data </a:t>
            </a:r>
            <a:r>
              <a:rPr lang="pt-BR" dirty="0" err="1"/>
              <a:t>would</a:t>
            </a:r>
            <a:r>
              <a:rPr lang="pt-BR" dirty="0"/>
              <a:t> </a:t>
            </a:r>
            <a:r>
              <a:rPr lang="pt-BR" dirty="0" err="1"/>
              <a:t>likely</a:t>
            </a:r>
            <a:r>
              <a:rPr lang="pt-BR" dirty="0"/>
              <a:t> </a:t>
            </a:r>
            <a:r>
              <a:rPr lang="pt-BR" dirty="0" err="1"/>
              <a:t>be</a:t>
            </a:r>
            <a:r>
              <a:rPr lang="pt-BR" dirty="0"/>
              <a:t> </a:t>
            </a:r>
            <a:r>
              <a:rPr lang="pt-BR" dirty="0" err="1"/>
              <a:t>necessary</a:t>
            </a:r>
            <a:r>
              <a:rPr lang="pt-BR" dirty="0"/>
              <a:t>.</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2" name="object 7">
            <a:extLst>
              <a:ext uri="{FF2B5EF4-FFF2-40B4-BE49-F238E27FC236}">
                <a16:creationId xmlns:a16="http://schemas.microsoft.com/office/drawing/2014/main" id="{91C8D5DC-56B7-7E82-1107-C69B841B43AB}"/>
              </a:ext>
            </a:extLst>
          </p:cNvPr>
          <p:cNvSpPr/>
          <p:nvPr/>
        </p:nvSpPr>
        <p:spPr>
          <a:xfrm>
            <a:off x="911352" y="2153920"/>
            <a:ext cx="4541520" cy="3453383"/>
          </a:xfrm>
          <a:prstGeom prst="rect">
            <a:avLst/>
          </a:prstGeom>
          <a:blipFill>
            <a:blip r:embed="rId3" cstate="print"/>
            <a:stretch>
              <a:fillRect/>
            </a:stretch>
          </a:blipFill>
        </p:spPr>
        <p:txBody>
          <a:bodyPr wrap="square" lIns="0" tIns="0" rIns="0" bIns="0" rtlCol="0"/>
          <a:lstStyle/>
          <a:p>
            <a:endParaRPr/>
          </a:p>
        </p:txBody>
      </p:sp>
      <p:sp>
        <p:nvSpPr>
          <p:cNvPr id="6" name="CaixaDeTexto 5">
            <a:extLst>
              <a:ext uri="{FF2B5EF4-FFF2-40B4-BE49-F238E27FC236}">
                <a16:creationId xmlns:a16="http://schemas.microsoft.com/office/drawing/2014/main" id="{76237292-937E-49D9-7E95-2B0CEB0A9170}"/>
              </a:ext>
            </a:extLst>
          </p:cNvPr>
          <p:cNvSpPr txBox="1"/>
          <p:nvPr/>
        </p:nvSpPr>
        <p:spPr>
          <a:xfrm>
            <a:off x="5852583" y="2282588"/>
            <a:ext cx="6096000" cy="2585323"/>
          </a:xfrm>
          <a:prstGeom prst="rect">
            <a:avLst/>
          </a:prstGeom>
          <a:noFill/>
        </p:spPr>
        <p:txBody>
          <a:bodyPr wrap="square">
            <a:spAutoFit/>
          </a:bodyPr>
          <a:lstStyle/>
          <a:p>
            <a:r>
              <a:rPr lang="pt-BR" dirty="0" err="1"/>
              <a:t>Since</a:t>
            </a:r>
            <a:r>
              <a:rPr lang="pt-BR" dirty="0"/>
              <a:t> </a:t>
            </a:r>
            <a:r>
              <a:rPr lang="pt-BR" dirty="0" err="1"/>
              <a:t>all</a:t>
            </a:r>
            <a:r>
              <a:rPr lang="pt-BR" dirty="0"/>
              <a:t> models </a:t>
            </a:r>
            <a:r>
              <a:rPr lang="pt-BR" dirty="0" err="1"/>
              <a:t>performed</a:t>
            </a:r>
            <a:r>
              <a:rPr lang="pt-BR" dirty="0"/>
              <a:t> </a:t>
            </a:r>
            <a:r>
              <a:rPr lang="pt-BR" dirty="0" err="1"/>
              <a:t>equally</a:t>
            </a:r>
            <a:r>
              <a:rPr lang="pt-BR" dirty="0"/>
              <a:t> </a:t>
            </a:r>
            <a:r>
              <a:rPr lang="pt-BR" dirty="0" err="1"/>
              <a:t>on</a:t>
            </a:r>
            <a:r>
              <a:rPr lang="pt-BR" dirty="0"/>
              <a:t> </a:t>
            </a:r>
            <a:r>
              <a:rPr lang="pt-BR" dirty="0" err="1"/>
              <a:t>the</a:t>
            </a:r>
            <a:r>
              <a:rPr lang="pt-BR" dirty="0"/>
              <a:t> </a:t>
            </a:r>
            <a:r>
              <a:rPr lang="pt-BR" dirty="0" err="1"/>
              <a:t>test</a:t>
            </a:r>
            <a:r>
              <a:rPr lang="pt-BR" dirty="0"/>
              <a:t> set, </a:t>
            </a:r>
            <a:r>
              <a:rPr lang="pt-BR" dirty="0" err="1"/>
              <a:t>the</a:t>
            </a:r>
            <a:r>
              <a:rPr lang="pt-BR" dirty="0"/>
              <a:t> </a:t>
            </a:r>
            <a:r>
              <a:rPr lang="pt-BR" dirty="0" err="1"/>
              <a:t>confusion</a:t>
            </a:r>
            <a:r>
              <a:rPr lang="pt-BR" dirty="0"/>
              <a:t> </a:t>
            </a:r>
            <a:r>
              <a:rPr lang="pt-BR" dirty="0" err="1"/>
              <a:t>matrix</a:t>
            </a:r>
            <a:r>
              <a:rPr lang="pt-BR" dirty="0"/>
              <a:t> </a:t>
            </a:r>
            <a:r>
              <a:rPr lang="pt-BR" dirty="0" err="1"/>
              <a:t>is</a:t>
            </a:r>
            <a:r>
              <a:rPr lang="pt-BR" dirty="0"/>
              <a:t> </a:t>
            </a:r>
            <a:r>
              <a:rPr lang="pt-BR" dirty="0" err="1"/>
              <a:t>identical</a:t>
            </a:r>
            <a:r>
              <a:rPr lang="pt-BR" dirty="0"/>
              <a:t> </a:t>
            </a:r>
            <a:r>
              <a:rPr lang="pt-BR" dirty="0" err="1"/>
              <a:t>across</a:t>
            </a:r>
            <a:r>
              <a:rPr lang="pt-BR" dirty="0"/>
              <a:t> </a:t>
            </a:r>
            <a:r>
              <a:rPr lang="pt-BR" dirty="0" err="1"/>
              <a:t>all</a:t>
            </a:r>
            <a:r>
              <a:rPr lang="pt-BR" dirty="0"/>
              <a:t> models. The models </a:t>
            </a:r>
            <a:r>
              <a:rPr lang="pt-BR" dirty="0" err="1"/>
              <a:t>correctly</a:t>
            </a:r>
            <a:r>
              <a:rPr lang="pt-BR" dirty="0"/>
              <a:t> </a:t>
            </a:r>
            <a:r>
              <a:rPr lang="pt-BR" dirty="0" err="1"/>
              <a:t>predicted</a:t>
            </a:r>
            <a:r>
              <a:rPr lang="pt-BR" dirty="0"/>
              <a:t> 12 </a:t>
            </a:r>
            <a:r>
              <a:rPr lang="pt-BR" dirty="0" err="1"/>
              <a:t>successful</a:t>
            </a:r>
            <a:r>
              <a:rPr lang="pt-BR" dirty="0"/>
              <a:t> landings </a:t>
            </a:r>
            <a:r>
              <a:rPr lang="pt-BR" dirty="0" err="1"/>
              <a:t>when</a:t>
            </a:r>
            <a:r>
              <a:rPr lang="pt-BR" dirty="0"/>
              <a:t> </a:t>
            </a:r>
            <a:r>
              <a:rPr lang="pt-BR" dirty="0" err="1"/>
              <a:t>the</a:t>
            </a:r>
            <a:r>
              <a:rPr lang="pt-BR" dirty="0"/>
              <a:t> </a:t>
            </a:r>
            <a:r>
              <a:rPr lang="pt-BR" dirty="0" err="1"/>
              <a:t>true</a:t>
            </a:r>
            <a:r>
              <a:rPr lang="pt-BR" dirty="0"/>
              <a:t> </a:t>
            </a:r>
            <a:r>
              <a:rPr lang="pt-BR" dirty="0" err="1"/>
              <a:t>label</a:t>
            </a:r>
            <a:r>
              <a:rPr lang="pt-BR" dirty="0"/>
              <a:t> </a:t>
            </a:r>
            <a:r>
              <a:rPr lang="pt-BR" dirty="0" err="1"/>
              <a:t>was</a:t>
            </a:r>
            <a:r>
              <a:rPr lang="pt-BR" dirty="0"/>
              <a:t> a </a:t>
            </a:r>
            <a:r>
              <a:rPr lang="pt-BR" dirty="0" err="1"/>
              <a:t>successful</a:t>
            </a:r>
            <a:r>
              <a:rPr lang="pt-BR" dirty="0"/>
              <a:t> landing. They </a:t>
            </a:r>
            <a:r>
              <a:rPr lang="pt-BR" dirty="0" err="1"/>
              <a:t>also</a:t>
            </a:r>
            <a:r>
              <a:rPr lang="pt-BR" dirty="0"/>
              <a:t> </a:t>
            </a:r>
            <a:r>
              <a:rPr lang="pt-BR" dirty="0" err="1"/>
              <a:t>predicted</a:t>
            </a:r>
            <a:r>
              <a:rPr lang="pt-BR" dirty="0"/>
              <a:t> 3 </a:t>
            </a:r>
            <a:r>
              <a:rPr lang="pt-BR" dirty="0" err="1"/>
              <a:t>unsuccessful</a:t>
            </a:r>
            <a:r>
              <a:rPr lang="pt-BR" dirty="0"/>
              <a:t> landings </a:t>
            </a:r>
            <a:r>
              <a:rPr lang="pt-BR" dirty="0" err="1"/>
              <a:t>when</a:t>
            </a:r>
            <a:r>
              <a:rPr lang="pt-BR" dirty="0"/>
              <a:t> </a:t>
            </a:r>
            <a:r>
              <a:rPr lang="pt-BR" dirty="0" err="1"/>
              <a:t>the</a:t>
            </a:r>
            <a:r>
              <a:rPr lang="pt-BR" dirty="0"/>
              <a:t> </a:t>
            </a:r>
            <a:r>
              <a:rPr lang="pt-BR" dirty="0" err="1"/>
              <a:t>true</a:t>
            </a:r>
            <a:r>
              <a:rPr lang="pt-BR" dirty="0"/>
              <a:t> </a:t>
            </a:r>
            <a:r>
              <a:rPr lang="pt-BR" dirty="0" err="1"/>
              <a:t>label</a:t>
            </a:r>
            <a:r>
              <a:rPr lang="pt-BR" dirty="0"/>
              <a:t> </a:t>
            </a:r>
            <a:r>
              <a:rPr lang="pt-BR" dirty="0" err="1"/>
              <a:t>was</a:t>
            </a:r>
            <a:r>
              <a:rPr lang="pt-BR" dirty="0"/>
              <a:t> </a:t>
            </a:r>
            <a:r>
              <a:rPr lang="pt-BR" dirty="0" err="1"/>
              <a:t>an</a:t>
            </a:r>
            <a:r>
              <a:rPr lang="pt-BR" dirty="0"/>
              <a:t> </a:t>
            </a:r>
            <a:r>
              <a:rPr lang="pt-BR" dirty="0" err="1"/>
              <a:t>unsuccessful</a:t>
            </a:r>
            <a:r>
              <a:rPr lang="pt-BR" dirty="0"/>
              <a:t> landing. </a:t>
            </a:r>
            <a:r>
              <a:rPr lang="pt-BR" dirty="0" err="1"/>
              <a:t>However</a:t>
            </a:r>
            <a:r>
              <a:rPr lang="pt-BR" dirty="0"/>
              <a:t>, </a:t>
            </a:r>
            <a:r>
              <a:rPr lang="pt-BR" dirty="0" err="1"/>
              <a:t>the</a:t>
            </a:r>
            <a:r>
              <a:rPr lang="pt-BR" dirty="0"/>
              <a:t> models </a:t>
            </a:r>
            <a:r>
              <a:rPr lang="pt-BR" dirty="0" err="1"/>
              <a:t>incorrectly</a:t>
            </a:r>
            <a:r>
              <a:rPr lang="pt-BR" dirty="0"/>
              <a:t> </a:t>
            </a:r>
            <a:r>
              <a:rPr lang="pt-BR" dirty="0" err="1"/>
              <a:t>predicted</a:t>
            </a:r>
            <a:r>
              <a:rPr lang="pt-BR" dirty="0"/>
              <a:t> 3 </a:t>
            </a:r>
            <a:r>
              <a:rPr lang="pt-BR" dirty="0" err="1"/>
              <a:t>successful</a:t>
            </a:r>
            <a:r>
              <a:rPr lang="pt-BR" dirty="0"/>
              <a:t> landings </a:t>
            </a:r>
            <a:r>
              <a:rPr lang="pt-BR" dirty="0" err="1"/>
              <a:t>when</a:t>
            </a:r>
            <a:r>
              <a:rPr lang="pt-BR" dirty="0"/>
              <a:t> </a:t>
            </a:r>
            <a:r>
              <a:rPr lang="pt-BR" dirty="0" err="1"/>
              <a:t>the</a:t>
            </a:r>
            <a:r>
              <a:rPr lang="pt-BR" dirty="0"/>
              <a:t> </a:t>
            </a:r>
            <a:r>
              <a:rPr lang="pt-BR" dirty="0" err="1"/>
              <a:t>true</a:t>
            </a:r>
            <a:r>
              <a:rPr lang="pt-BR" dirty="0"/>
              <a:t> </a:t>
            </a:r>
            <a:r>
              <a:rPr lang="pt-BR" dirty="0" err="1"/>
              <a:t>label</a:t>
            </a:r>
            <a:r>
              <a:rPr lang="pt-BR" dirty="0"/>
              <a:t> </a:t>
            </a:r>
            <a:r>
              <a:rPr lang="pt-BR" dirty="0" err="1"/>
              <a:t>was</a:t>
            </a:r>
            <a:r>
              <a:rPr lang="pt-BR" dirty="0"/>
              <a:t> </a:t>
            </a:r>
            <a:r>
              <a:rPr lang="pt-BR" dirty="0" err="1"/>
              <a:t>an</a:t>
            </a:r>
            <a:r>
              <a:rPr lang="pt-BR" dirty="0"/>
              <a:t> </a:t>
            </a:r>
            <a:r>
              <a:rPr lang="pt-BR" dirty="0" err="1"/>
              <a:t>unsuccessful</a:t>
            </a:r>
            <a:r>
              <a:rPr lang="pt-BR" dirty="0"/>
              <a:t> landing (false positives), </a:t>
            </a:r>
            <a:r>
              <a:rPr lang="pt-BR" dirty="0" err="1"/>
              <a:t>indicating</a:t>
            </a:r>
            <a:r>
              <a:rPr lang="pt-BR" dirty="0"/>
              <a:t> </a:t>
            </a:r>
            <a:r>
              <a:rPr lang="pt-BR" dirty="0" err="1"/>
              <a:t>that</a:t>
            </a:r>
            <a:r>
              <a:rPr lang="pt-BR" dirty="0"/>
              <a:t> </a:t>
            </a:r>
            <a:r>
              <a:rPr lang="pt-BR" dirty="0" err="1"/>
              <a:t>the</a:t>
            </a:r>
            <a:r>
              <a:rPr lang="pt-BR" dirty="0"/>
              <a:t> models </a:t>
            </a:r>
            <a:r>
              <a:rPr lang="pt-BR" dirty="0" err="1"/>
              <a:t>tend</a:t>
            </a:r>
            <a:r>
              <a:rPr lang="pt-BR" dirty="0"/>
              <a:t> </a:t>
            </a:r>
            <a:r>
              <a:rPr lang="pt-BR" dirty="0" err="1"/>
              <a:t>to</a:t>
            </a:r>
            <a:r>
              <a:rPr lang="pt-BR" dirty="0"/>
              <a:t> </a:t>
            </a:r>
            <a:r>
              <a:rPr lang="pt-BR" dirty="0" err="1"/>
              <a:t>overpredict</a:t>
            </a:r>
            <a:r>
              <a:rPr lang="pt-BR" dirty="0"/>
              <a:t> </a:t>
            </a:r>
            <a:r>
              <a:rPr lang="pt-BR" dirty="0" err="1"/>
              <a:t>successful</a:t>
            </a:r>
            <a:r>
              <a:rPr lang="pt-BR" dirty="0"/>
              <a:t> landings.</a:t>
            </a: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3" name="CaixaDeTexto 2">
            <a:extLst>
              <a:ext uri="{FF2B5EF4-FFF2-40B4-BE49-F238E27FC236}">
                <a16:creationId xmlns:a16="http://schemas.microsoft.com/office/drawing/2014/main" id="{E063D257-995D-17A5-7C05-6C2C8ECA328B}"/>
              </a:ext>
            </a:extLst>
          </p:cNvPr>
          <p:cNvSpPr txBox="1"/>
          <p:nvPr/>
        </p:nvSpPr>
        <p:spPr>
          <a:xfrm>
            <a:off x="906389" y="1834080"/>
            <a:ext cx="9822571" cy="3416320"/>
          </a:xfrm>
          <a:prstGeom prst="rect">
            <a:avLst/>
          </a:prstGeom>
          <a:noFill/>
        </p:spPr>
        <p:txBody>
          <a:bodyPr wrap="square">
            <a:spAutoFit/>
          </a:bodyPr>
          <a:lstStyle/>
          <a:p>
            <a:r>
              <a:rPr lang="pt-BR" dirty="0" err="1"/>
              <a:t>Our</a:t>
            </a:r>
            <a:r>
              <a:rPr lang="pt-BR" dirty="0"/>
              <a:t> </a:t>
            </a:r>
            <a:r>
              <a:rPr lang="pt-BR" dirty="0" err="1"/>
              <a:t>task</a:t>
            </a:r>
            <a:r>
              <a:rPr lang="pt-BR" dirty="0"/>
              <a:t> </a:t>
            </a:r>
            <a:r>
              <a:rPr lang="pt-BR" dirty="0" err="1"/>
              <a:t>was</a:t>
            </a:r>
            <a:r>
              <a:rPr lang="pt-BR" dirty="0"/>
              <a:t> </a:t>
            </a:r>
            <a:r>
              <a:rPr lang="pt-BR" dirty="0" err="1"/>
              <a:t>to</a:t>
            </a:r>
            <a:r>
              <a:rPr lang="pt-BR" dirty="0"/>
              <a:t> </a:t>
            </a:r>
            <a:r>
              <a:rPr lang="pt-BR" dirty="0" err="1"/>
              <a:t>develop</a:t>
            </a:r>
            <a:r>
              <a:rPr lang="pt-BR" dirty="0"/>
              <a:t> a machine learning model for Space Y, </a:t>
            </a:r>
            <a:r>
              <a:rPr lang="pt-BR" dirty="0" err="1"/>
              <a:t>aiming</a:t>
            </a:r>
            <a:r>
              <a:rPr lang="pt-BR" dirty="0"/>
              <a:t> </a:t>
            </a:r>
            <a:r>
              <a:rPr lang="pt-BR" dirty="0" err="1"/>
              <a:t>to</a:t>
            </a:r>
            <a:r>
              <a:rPr lang="pt-BR" dirty="0"/>
              <a:t> </a:t>
            </a:r>
            <a:r>
              <a:rPr lang="pt-BR" dirty="0" err="1"/>
              <a:t>predict</a:t>
            </a:r>
            <a:r>
              <a:rPr lang="pt-BR" dirty="0"/>
              <a:t> </a:t>
            </a:r>
            <a:r>
              <a:rPr lang="pt-BR" dirty="0" err="1"/>
              <a:t>when</a:t>
            </a:r>
            <a:r>
              <a:rPr lang="pt-BR" dirty="0"/>
              <a:t> </a:t>
            </a:r>
            <a:r>
              <a:rPr lang="pt-BR" dirty="0" err="1"/>
              <a:t>Stage</a:t>
            </a:r>
            <a:r>
              <a:rPr lang="pt-BR" dirty="0"/>
              <a:t> 1 </a:t>
            </a:r>
            <a:r>
              <a:rPr lang="pt-BR" dirty="0" err="1"/>
              <a:t>will</a:t>
            </a:r>
            <a:r>
              <a:rPr lang="pt-BR" dirty="0"/>
              <a:t> </a:t>
            </a:r>
            <a:r>
              <a:rPr lang="pt-BR" dirty="0" err="1"/>
              <a:t>successfully</a:t>
            </a:r>
            <a:r>
              <a:rPr lang="pt-BR" dirty="0"/>
              <a:t> </a:t>
            </a:r>
            <a:r>
              <a:rPr lang="pt-BR" dirty="0" err="1"/>
              <a:t>land</a:t>
            </a:r>
            <a:r>
              <a:rPr lang="pt-BR" dirty="0"/>
              <a:t> </a:t>
            </a:r>
            <a:r>
              <a:rPr lang="pt-BR" dirty="0" err="1"/>
              <a:t>to</a:t>
            </a:r>
            <a:r>
              <a:rPr lang="pt-BR" dirty="0"/>
              <a:t> </a:t>
            </a:r>
            <a:r>
              <a:rPr lang="pt-BR" dirty="0" err="1"/>
              <a:t>potentially</a:t>
            </a:r>
            <a:r>
              <a:rPr lang="pt-BR" dirty="0"/>
              <a:t> </a:t>
            </a:r>
            <a:r>
              <a:rPr lang="pt-BR" dirty="0" err="1"/>
              <a:t>save</a:t>
            </a:r>
            <a:r>
              <a:rPr lang="pt-BR" dirty="0"/>
              <a:t> ~$100 </a:t>
            </a:r>
            <a:r>
              <a:rPr lang="pt-BR" dirty="0" err="1"/>
              <a:t>million</a:t>
            </a:r>
            <a:r>
              <a:rPr lang="pt-BR" dirty="0"/>
              <a:t> USD. </a:t>
            </a:r>
            <a:r>
              <a:rPr lang="pt-BR" dirty="0" err="1"/>
              <a:t>We</a:t>
            </a:r>
            <a:r>
              <a:rPr lang="pt-BR" dirty="0"/>
              <a:t> </a:t>
            </a:r>
            <a:r>
              <a:rPr lang="pt-BR" dirty="0" err="1"/>
              <a:t>utilized</a:t>
            </a:r>
            <a:r>
              <a:rPr lang="pt-BR" dirty="0"/>
              <a:t> data </a:t>
            </a:r>
            <a:r>
              <a:rPr lang="pt-BR" dirty="0" err="1"/>
              <a:t>from</a:t>
            </a:r>
            <a:r>
              <a:rPr lang="pt-BR" dirty="0"/>
              <a:t> a </a:t>
            </a:r>
            <a:r>
              <a:rPr lang="pt-BR" dirty="0" err="1"/>
              <a:t>public</a:t>
            </a:r>
            <a:r>
              <a:rPr lang="pt-BR" dirty="0"/>
              <a:t> </a:t>
            </a:r>
            <a:r>
              <a:rPr lang="pt-BR" dirty="0" err="1"/>
              <a:t>SpaceX</a:t>
            </a:r>
            <a:r>
              <a:rPr lang="pt-BR" dirty="0"/>
              <a:t> API </a:t>
            </a:r>
            <a:r>
              <a:rPr lang="pt-BR" dirty="0" err="1"/>
              <a:t>and</a:t>
            </a:r>
            <a:r>
              <a:rPr lang="pt-BR" dirty="0"/>
              <a:t> web </a:t>
            </a:r>
            <a:r>
              <a:rPr lang="pt-BR" dirty="0" err="1"/>
              <a:t>scraping</a:t>
            </a:r>
            <a:r>
              <a:rPr lang="pt-BR" dirty="0"/>
              <a:t> </a:t>
            </a:r>
            <a:r>
              <a:rPr lang="pt-BR" dirty="0" err="1"/>
              <a:t>the</a:t>
            </a:r>
            <a:r>
              <a:rPr lang="pt-BR" dirty="0"/>
              <a:t> </a:t>
            </a:r>
            <a:r>
              <a:rPr lang="pt-BR" dirty="0" err="1"/>
              <a:t>SpaceX</a:t>
            </a:r>
            <a:r>
              <a:rPr lang="pt-BR" dirty="0"/>
              <a:t> Wikipedia </a:t>
            </a:r>
            <a:r>
              <a:rPr lang="pt-BR" dirty="0" err="1"/>
              <a:t>page</a:t>
            </a:r>
            <a:r>
              <a:rPr lang="pt-BR" dirty="0"/>
              <a:t>. </a:t>
            </a:r>
            <a:r>
              <a:rPr lang="pt-BR" dirty="0" err="1"/>
              <a:t>After</a:t>
            </a:r>
            <a:r>
              <a:rPr lang="pt-BR" dirty="0"/>
              <a:t> </a:t>
            </a:r>
            <a:r>
              <a:rPr lang="pt-BR" dirty="0" err="1"/>
              <a:t>creating</a:t>
            </a:r>
            <a:r>
              <a:rPr lang="pt-BR" dirty="0"/>
              <a:t> data </a:t>
            </a:r>
            <a:r>
              <a:rPr lang="pt-BR" dirty="0" err="1"/>
              <a:t>labels</a:t>
            </a:r>
            <a:r>
              <a:rPr lang="pt-BR" dirty="0"/>
              <a:t> </a:t>
            </a:r>
            <a:r>
              <a:rPr lang="pt-BR" dirty="0" err="1"/>
              <a:t>and</a:t>
            </a:r>
            <a:r>
              <a:rPr lang="pt-BR" dirty="0"/>
              <a:t> </a:t>
            </a:r>
            <a:r>
              <a:rPr lang="pt-BR" dirty="0" err="1"/>
              <a:t>storing</a:t>
            </a:r>
            <a:r>
              <a:rPr lang="pt-BR" dirty="0"/>
              <a:t> </a:t>
            </a:r>
            <a:r>
              <a:rPr lang="pt-BR" dirty="0" err="1"/>
              <a:t>them</a:t>
            </a:r>
            <a:r>
              <a:rPr lang="pt-BR" dirty="0"/>
              <a:t> in a DB2 SQL </a:t>
            </a:r>
            <a:r>
              <a:rPr lang="pt-BR" dirty="0" err="1"/>
              <a:t>database</a:t>
            </a:r>
            <a:r>
              <a:rPr lang="pt-BR" dirty="0"/>
              <a:t>, </a:t>
            </a:r>
            <a:r>
              <a:rPr lang="pt-BR" dirty="0" err="1"/>
              <a:t>we</a:t>
            </a:r>
            <a:r>
              <a:rPr lang="pt-BR" dirty="0"/>
              <a:t> </a:t>
            </a:r>
            <a:r>
              <a:rPr lang="pt-BR" dirty="0" err="1"/>
              <a:t>developed</a:t>
            </a:r>
            <a:r>
              <a:rPr lang="pt-BR" dirty="0"/>
              <a:t> a dashboard for </a:t>
            </a:r>
            <a:r>
              <a:rPr lang="pt-BR" dirty="0" err="1"/>
              <a:t>visualization</a:t>
            </a:r>
            <a:r>
              <a:rPr lang="pt-BR" dirty="0"/>
              <a:t> </a:t>
            </a:r>
            <a:r>
              <a:rPr lang="pt-BR" dirty="0" err="1"/>
              <a:t>purposes</a:t>
            </a:r>
            <a:r>
              <a:rPr lang="pt-BR" dirty="0"/>
              <a:t>. The machine learning model </a:t>
            </a:r>
            <a:r>
              <a:rPr lang="pt-BR" dirty="0" err="1"/>
              <a:t>we</a:t>
            </a:r>
            <a:r>
              <a:rPr lang="pt-BR" dirty="0"/>
              <a:t> </a:t>
            </a:r>
            <a:r>
              <a:rPr lang="pt-BR" dirty="0" err="1"/>
              <a:t>created</a:t>
            </a:r>
            <a:r>
              <a:rPr lang="pt-BR" dirty="0"/>
              <a:t> </a:t>
            </a:r>
            <a:r>
              <a:rPr lang="pt-BR" dirty="0" err="1"/>
              <a:t>achieved</a:t>
            </a:r>
            <a:r>
              <a:rPr lang="pt-BR" dirty="0"/>
              <a:t> </a:t>
            </a:r>
            <a:r>
              <a:rPr lang="pt-BR" dirty="0" err="1"/>
              <a:t>an</a:t>
            </a:r>
            <a:r>
              <a:rPr lang="pt-BR" dirty="0"/>
              <a:t> </a:t>
            </a:r>
            <a:r>
              <a:rPr lang="pt-BR" dirty="0" err="1"/>
              <a:t>accuracy</a:t>
            </a:r>
            <a:r>
              <a:rPr lang="pt-BR" dirty="0"/>
              <a:t> </a:t>
            </a:r>
            <a:r>
              <a:rPr lang="pt-BR" dirty="0" err="1"/>
              <a:t>of</a:t>
            </a:r>
            <a:r>
              <a:rPr lang="pt-BR" dirty="0"/>
              <a:t> 83%.</a:t>
            </a:r>
          </a:p>
          <a:p>
            <a:endParaRPr lang="pt-BR" dirty="0"/>
          </a:p>
          <a:p>
            <a:r>
              <a:rPr lang="pt-BR" dirty="0" err="1"/>
              <a:t>With</a:t>
            </a:r>
            <a:r>
              <a:rPr lang="pt-BR" dirty="0"/>
              <a:t> </a:t>
            </a:r>
            <a:r>
              <a:rPr lang="pt-BR" dirty="0" err="1"/>
              <a:t>this</a:t>
            </a:r>
            <a:r>
              <a:rPr lang="pt-BR" dirty="0"/>
              <a:t> model, </a:t>
            </a:r>
            <a:r>
              <a:rPr lang="pt-BR" dirty="0" err="1"/>
              <a:t>Allon</a:t>
            </a:r>
            <a:r>
              <a:rPr lang="pt-BR" dirty="0"/>
              <a:t> </a:t>
            </a:r>
            <a:r>
              <a:rPr lang="pt-BR" dirty="0" err="1"/>
              <a:t>Mask</a:t>
            </a:r>
            <a:r>
              <a:rPr lang="pt-BR" dirty="0"/>
              <a:t> </a:t>
            </a:r>
            <a:r>
              <a:rPr lang="pt-BR" dirty="0" err="1"/>
              <a:t>of</a:t>
            </a:r>
            <a:r>
              <a:rPr lang="pt-BR" dirty="0"/>
              <a:t> </a:t>
            </a:r>
            <a:r>
              <a:rPr lang="pt-BR" dirty="0" err="1"/>
              <a:t>SpaceY</a:t>
            </a:r>
            <a:r>
              <a:rPr lang="pt-BR" dirty="0"/>
              <a:t> </a:t>
            </a:r>
            <a:r>
              <a:rPr lang="pt-BR" dirty="0" err="1"/>
              <a:t>can</a:t>
            </a:r>
            <a:r>
              <a:rPr lang="pt-BR" dirty="0"/>
              <a:t> </a:t>
            </a:r>
            <a:r>
              <a:rPr lang="pt-BR" dirty="0" err="1"/>
              <a:t>predict</a:t>
            </a:r>
            <a:r>
              <a:rPr lang="pt-BR" dirty="0"/>
              <a:t> </a:t>
            </a:r>
            <a:r>
              <a:rPr lang="pt-BR" dirty="0" err="1"/>
              <a:t>with</a:t>
            </a:r>
            <a:r>
              <a:rPr lang="pt-BR" dirty="0"/>
              <a:t> </a:t>
            </a:r>
            <a:r>
              <a:rPr lang="pt-BR" dirty="0" err="1"/>
              <a:t>relatively</a:t>
            </a:r>
            <a:r>
              <a:rPr lang="pt-BR" dirty="0"/>
              <a:t> high </a:t>
            </a:r>
            <a:r>
              <a:rPr lang="pt-BR" dirty="0" err="1"/>
              <a:t>accuracy</a:t>
            </a:r>
            <a:r>
              <a:rPr lang="pt-BR" dirty="0"/>
              <a:t> </a:t>
            </a:r>
            <a:r>
              <a:rPr lang="pt-BR" dirty="0" err="1"/>
              <a:t>whether</a:t>
            </a:r>
            <a:r>
              <a:rPr lang="pt-BR" dirty="0"/>
              <a:t> a </a:t>
            </a:r>
            <a:r>
              <a:rPr lang="pt-BR" dirty="0" err="1"/>
              <a:t>launch</a:t>
            </a:r>
            <a:r>
              <a:rPr lang="pt-BR" dirty="0"/>
              <a:t> </a:t>
            </a:r>
            <a:r>
              <a:rPr lang="pt-BR" dirty="0" err="1"/>
              <a:t>will</a:t>
            </a:r>
            <a:r>
              <a:rPr lang="pt-BR" dirty="0"/>
              <a:t> </a:t>
            </a:r>
            <a:r>
              <a:rPr lang="pt-BR" dirty="0" err="1"/>
              <a:t>have</a:t>
            </a:r>
            <a:r>
              <a:rPr lang="pt-BR" dirty="0"/>
              <a:t> a </a:t>
            </a:r>
            <a:r>
              <a:rPr lang="pt-BR" dirty="0" err="1"/>
              <a:t>successful</a:t>
            </a:r>
            <a:r>
              <a:rPr lang="pt-BR" dirty="0"/>
              <a:t> </a:t>
            </a:r>
            <a:r>
              <a:rPr lang="pt-BR" dirty="0" err="1"/>
              <a:t>Stage</a:t>
            </a:r>
            <a:r>
              <a:rPr lang="pt-BR" dirty="0"/>
              <a:t> 1 landing </a:t>
            </a:r>
            <a:r>
              <a:rPr lang="pt-BR" dirty="0" err="1"/>
              <a:t>before</a:t>
            </a:r>
            <a:r>
              <a:rPr lang="pt-BR" dirty="0"/>
              <a:t> </a:t>
            </a:r>
            <a:r>
              <a:rPr lang="pt-BR" dirty="0" err="1"/>
              <a:t>launch</a:t>
            </a:r>
            <a:r>
              <a:rPr lang="pt-BR" dirty="0"/>
              <a:t>. </a:t>
            </a:r>
            <a:r>
              <a:rPr lang="pt-BR" dirty="0" err="1"/>
              <a:t>This</a:t>
            </a:r>
            <a:r>
              <a:rPr lang="pt-BR" dirty="0"/>
              <a:t> </a:t>
            </a:r>
            <a:r>
              <a:rPr lang="pt-BR" dirty="0" err="1"/>
              <a:t>prediction</a:t>
            </a:r>
            <a:r>
              <a:rPr lang="pt-BR" dirty="0"/>
              <a:t> </a:t>
            </a:r>
            <a:r>
              <a:rPr lang="pt-BR" dirty="0" err="1"/>
              <a:t>can</a:t>
            </a:r>
            <a:r>
              <a:rPr lang="pt-BR" dirty="0"/>
              <a:t> help determine </a:t>
            </a:r>
            <a:r>
              <a:rPr lang="pt-BR" dirty="0" err="1"/>
              <a:t>whether</a:t>
            </a:r>
            <a:r>
              <a:rPr lang="pt-BR" dirty="0"/>
              <a:t> </a:t>
            </a:r>
            <a:r>
              <a:rPr lang="pt-BR" dirty="0" err="1"/>
              <a:t>the</a:t>
            </a:r>
            <a:r>
              <a:rPr lang="pt-BR" dirty="0"/>
              <a:t> </a:t>
            </a:r>
            <a:r>
              <a:rPr lang="pt-BR" dirty="0" err="1"/>
              <a:t>launch</a:t>
            </a:r>
            <a:r>
              <a:rPr lang="pt-BR" dirty="0"/>
              <a:t> </a:t>
            </a:r>
            <a:r>
              <a:rPr lang="pt-BR" dirty="0" err="1"/>
              <a:t>should</a:t>
            </a:r>
            <a:r>
              <a:rPr lang="pt-BR" dirty="0"/>
              <a:t> </a:t>
            </a:r>
            <a:r>
              <a:rPr lang="pt-BR" dirty="0" err="1"/>
              <a:t>proceed</a:t>
            </a:r>
            <a:r>
              <a:rPr lang="pt-BR" dirty="0"/>
              <a:t> </a:t>
            </a:r>
            <a:r>
              <a:rPr lang="pt-BR" dirty="0" err="1"/>
              <a:t>or</a:t>
            </a:r>
            <a:r>
              <a:rPr lang="pt-BR" dirty="0"/>
              <a:t> </a:t>
            </a:r>
            <a:r>
              <a:rPr lang="pt-BR" dirty="0" err="1"/>
              <a:t>not</a:t>
            </a:r>
            <a:r>
              <a:rPr lang="pt-BR" dirty="0"/>
              <a:t>.</a:t>
            </a:r>
          </a:p>
          <a:p>
            <a:endParaRPr lang="pt-BR" dirty="0"/>
          </a:p>
          <a:p>
            <a:r>
              <a:rPr lang="pt-BR" dirty="0" err="1"/>
              <a:t>To</a:t>
            </a:r>
            <a:r>
              <a:rPr lang="pt-BR" dirty="0"/>
              <a:t> </a:t>
            </a:r>
            <a:r>
              <a:rPr lang="pt-BR" dirty="0" err="1"/>
              <a:t>further</a:t>
            </a:r>
            <a:r>
              <a:rPr lang="pt-BR" dirty="0"/>
              <a:t> </a:t>
            </a:r>
            <a:r>
              <a:rPr lang="pt-BR" dirty="0" err="1"/>
              <a:t>enhance</a:t>
            </a:r>
            <a:r>
              <a:rPr lang="pt-BR" dirty="0"/>
              <a:t> </a:t>
            </a:r>
            <a:r>
              <a:rPr lang="pt-BR" dirty="0" err="1"/>
              <a:t>the</a:t>
            </a:r>
            <a:r>
              <a:rPr lang="pt-BR" dirty="0"/>
              <a:t> </a:t>
            </a:r>
            <a:r>
              <a:rPr lang="pt-BR" dirty="0" err="1"/>
              <a:t>model's</a:t>
            </a:r>
            <a:r>
              <a:rPr lang="pt-BR" dirty="0"/>
              <a:t> performance, it </a:t>
            </a:r>
            <a:r>
              <a:rPr lang="pt-BR" dirty="0" err="1"/>
              <a:t>would</a:t>
            </a:r>
            <a:r>
              <a:rPr lang="pt-BR" dirty="0"/>
              <a:t> </a:t>
            </a:r>
            <a:r>
              <a:rPr lang="pt-BR" dirty="0" err="1"/>
              <a:t>be</a:t>
            </a:r>
            <a:r>
              <a:rPr lang="pt-BR" dirty="0"/>
              <a:t> beneficial </a:t>
            </a:r>
            <a:r>
              <a:rPr lang="pt-BR" dirty="0" err="1"/>
              <a:t>to</a:t>
            </a:r>
            <a:r>
              <a:rPr lang="pt-BR" dirty="0"/>
              <a:t> </a:t>
            </a:r>
            <a:r>
              <a:rPr lang="pt-BR" dirty="0" err="1"/>
              <a:t>collect</a:t>
            </a:r>
            <a:r>
              <a:rPr lang="pt-BR" dirty="0"/>
              <a:t> more data. </a:t>
            </a:r>
            <a:r>
              <a:rPr lang="pt-BR" dirty="0" err="1"/>
              <a:t>This</a:t>
            </a:r>
            <a:r>
              <a:rPr lang="pt-BR" dirty="0"/>
              <a:t> </a:t>
            </a:r>
            <a:r>
              <a:rPr lang="pt-BR" dirty="0" err="1"/>
              <a:t>additional</a:t>
            </a:r>
            <a:r>
              <a:rPr lang="pt-BR" dirty="0"/>
              <a:t> data </a:t>
            </a:r>
            <a:r>
              <a:rPr lang="pt-BR" dirty="0" err="1"/>
              <a:t>can</a:t>
            </a:r>
            <a:r>
              <a:rPr lang="pt-BR" dirty="0"/>
              <a:t> help refine </a:t>
            </a:r>
            <a:r>
              <a:rPr lang="pt-BR" dirty="0" err="1"/>
              <a:t>the</a:t>
            </a:r>
            <a:r>
              <a:rPr lang="pt-BR" dirty="0"/>
              <a:t> machine learning model </a:t>
            </a:r>
            <a:r>
              <a:rPr lang="pt-BR" dirty="0" err="1"/>
              <a:t>selection</a:t>
            </a:r>
            <a:r>
              <a:rPr lang="pt-BR" dirty="0"/>
              <a:t> </a:t>
            </a:r>
            <a:r>
              <a:rPr lang="pt-BR" dirty="0" err="1"/>
              <a:t>and</a:t>
            </a:r>
            <a:r>
              <a:rPr lang="pt-BR" dirty="0"/>
              <a:t> improve overall </a:t>
            </a:r>
            <a:r>
              <a:rPr lang="pt-BR" dirty="0" err="1"/>
              <a:t>accuracy</a:t>
            </a:r>
            <a:r>
              <a:rPr lang="pt-BR" dirty="0"/>
              <a:t>.</a:t>
            </a: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tabLst>
                <a:tab pos="697865" algn="l"/>
                <a:tab pos="699135" algn="l"/>
              </a:tabLst>
            </a:pPr>
            <a:r>
              <a:rPr lang="en-US" sz="7600" dirty="0">
                <a:solidFill>
                  <a:schemeClr val="bg2">
                    <a:lumMod val="50000"/>
                  </a:schemeClr>
                </a:solidFill>
                <a:latin typeface="Abadi"/>
              </a:rPr>
              <a:t>Combined data from SpaceX public API and SpaceX Wikipedia page</a:t>
            </a:r>
          </a:p>
          <a:p>
            <a:pPr>
              <a:lnSpc>
                <a:spcPct val="120000"/>
              </a:lnSpc>
              <a:spcBef>
                <a:spcPts val="1400"/>
              </a:spcBef>
            </a:pPr>
            <a:r>
              <a:rPr lang="en-US" sz="8800" dirty="0">
                <a:solidFill>
                  <a:schemeClr val="accent3">
                    <a:lumMod val="25000"/>
                  </a:schemeClr>
                </a:solidFill>
                <a:latin typeface="Abadi"/>
              </a:rPr>
              <a:t>Perform data wrangling</a:t>
            </a:r>
          </a:p>
          <a:p>
            <a:pPr marL="698500" lvl="1" indent="-229235">
              <a:lnSpc>
                <a:spcPct val="100000"/>
              </a:lnSpc>
              <a:spcBef>
                <a:spcPts val="315"/>
              </a:spcBef>
              <a:buFont typeface="Arial"/>
              <a:buChar char="•"/>
              <a:tabLst>
                <a:tab pos="697865" algn="l"/>
                <a:tab pos="699135" algn="l"/>
              </a:tabLst>
            </a:pPr>
            <a:r>
              <a:rPr lang="en-US" sz="7600" dirty="0">
                <a:solidFill>
                  <a:schemeClr val="bg2">
                    <a:lumMod val="50000"/>
                  </a:schemeClr>
                </a:solidFill>
                <a:latin typeface="Abadi"/>
              </a:rPr>
              <a:t>Classifying true landings as successful and unsuccessful otherwise</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marL="698500" lvl="1" indent="-229235">
              <a:lnSpc>
                <a:spcPct val="100000"/>
              </a:lnSpc>
              <a:spcBef>
                <a:spcPts val="325"/>
              </a:spcBef>
              <a:buFont typeface="Arial"/>
              <a:buChar char="•"/>
              <a:tabLst>
                <a:tab pos="697865" algn="l"/>
                <a:tab pos="699135" algn="l"/>
              </a:tabLst>
            </a:pPr>
            <a:r>
              <a:rPr lang="pt-BR" sz="7600" dirty="0" err="1">
                <a:solidFill>
                  <a:schemeClr val="bg2">
                    <a:lumMod val="50000"/>
                  </a:schemeClr>
                </a:solidFill>
                <a:latin typeface="Abadi"/>
              </a:rPr>
              <a:t>Tuned</a:t>
            </a:r>
            <a:r>
              <a:rPr lang="pt-BR" sz="7600" dirty="0">
                <a:solidFill>
                  <a:schemeClr val="bg2">
                    <a:lumMod val="50000"/>
                  </a:schemeClr>
                </a:solidFill>
                <a:latin typeface="Abadi"/>
              </a:rPr>
              <a:t> models </a:t>
            </a:r>
            <a:r>
              <a:rPr lang="pt-BR" sz="7600" dirty="0" err="1">
                <a:solidFill>
                  <a:schemeClr val="bg2">
                    <a:lumMod val="50000"/>
                  </a:schemeClr>
                </a:solidFill>
                <a:latin typeface="Abadi"/>
              </a:rPr>
              <a:t>using</a:t>
            </a:r>
            <a:r>
              <a:rPr lang="pt-BR" sz="7600" dirty="0">
                <a:solidFill>
                  <a:schemeClr val="bg2">
                    <a:lumMod val="50000"/>
                  </a:schemeClr>
                </a:solidFill>
                <a:latin typeface="Abadi"/>
              </a:rPr>
              <a:t> </a:t>
            </a:r>
            <a:r>
              <a:rPr lang="pt-BR" sz="7600" dirty="0" err="1">
                <a:solidFill>
                  <a:schemeClr val="bg2">
                    <a:lumMod val="50000"/>
                  </a:schemeClr>
                </a:solidFill>
                <a:latin typeface="Abadi"/>
              </a:rPr>
              <a:t>GridSearchCV</a:t>
            </a:r>
            <a:endParaRPr lang="pt-BR"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pt-BR" sz="2200" dirty="0">
                <a:solidFill>
                  <a:schemeClr val="accent3">
                    <a:lumMod val="25000"/>
                  </a:schemeClr>
                </a:solidFill>
                <a:latin typeface="Abadi" panose="020B0604020104020204" pitchFamily="34" charset="0"/>
              </a:rPr>
              <a:t>The data </a:t>
            </a:r>
            <a:r>
              <a:rPr lang="pt-BR" sz="2200" dirty="0" err="1">
                <a:solidFill>
                  <a:schemeClr val="accent3">
                    <a:lumMod val="25000"/>
                  </a:schemeClr>
                </a:solidFill>
                <a:latin typeface="Abadi" panose="020B0604020104020204" pitchFamily="34" charset="0"/>
              </a:rPr>
              <a:t>collection</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process</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involved</a:t>
            </a:r>
            <a:r>
              <a:rPr lang="pt-BR" sz="2200" dirty="0">
                <a:solidFill>
                  <a:schemeClr val="accent3">
                    <a:lumMod val="25000"/>
                  </a:schemeClr>
                </a:solidFill>
                <a:latin typeface="Abadi" panose="020B0604020104020204" pitchFamily="34" charset="0"/>
              </a:rPr>
              <a:t> a </a:t>
            </a:r>
            <a:r>
              <a:rPr lang="pt-BR" sz="2200" dirty="0" err="1">
                <a:solidFill>
                  <a:schemeClr val="accent3">
                    <a:lumMod val="25000"/>
                  </a:schemeClr>
                </a:solidFill>
                <a:latin typeface="Abadi" panose="020B0604020104020204" pitchFamily="34" charset="0"/>
              </a:rPr>
              <a:t>combination</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of</a:t>
            </a:r>
            <a:r>
              <a:rPr lang="pt-BR" sz="2200" dirty="0">
                <a:solidFill>
                  <a:schemeClr val="accent3">
                    <a:lumMod val="25000"/>
                  </a:schemeClr>
                </a:solidFill>
                <a:latin typeface="Abadi" panose="020B0604020104020204" pitchFamily="34" charset="0"/>
              </a:rPr>
              <a:t> API </a:t>
            </a:r>
            <a:r>
              <a:rPr lang="pt-BR" sz="2200" dirty="0" err="1">
                <a:solidFill>
                  <a:schemeClr val="accent3">
                    <a:lumMod val="25000"/>
                  </a:schemeClr>
                </a:solidFill>
                <a:latin typeface="Abadi" panose="020B0604020104020204" pitchFamily="34" charset="0"/>
              </a:rPr>
              <a:t>requests</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from</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SpaceX's</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public</a:t>
            </a:r>
            <a:r>
              <a:rPr lang="pt-BR" sz="2200" dirty="0">
                <a:solidFill>
                  <a:schemeClr val="accent3">
                    <a:lumMod val="25000"/>
                  </a:schemeClr>
                </a:solidFill>
                <a:latin typeface="Abadi" panose="020B0604020104020204" pitchFamily="34" charset="0"/>
              </a:rPr>
              <a:t> API </a:t>
            </a:r>
            <a:r>
              <a:rPr lang="pt-BR" sz="2200" dirty="0" err="1">
                <a:solidFill>
                  <a:schemeClr val="accent3">
                    <a:lumMod val="25000"/>
                  </a:schemeClr>
                </a:solidFill>
                <a:latin typeface="Abadi" panose="020B0604020104020204" pitchFamily="34" charset="0"/>
              </a:rPr>
              <a:t>and</a:t>
            </a:r>
            <a:r>
              <a:rPr lang="pt-BR" sz="2200" dirty="0">
                <a:solidFill>
                  <a:schemeClr val="accent3">
                    <a:lumMod val="25000"/>
                  </a:schemeClr>
                </a:solidFill>
                <a:latin typeface="Abadi" panose="020B0604020104020204" pitchFamily="34" charset="0"/>
              </a:rPr>
              <a:t> web </a:t>
            </a:r>
            <a:r>
              <a:rPr lang="pt-BR" sz="2200" dirty="0" err="1">
                <a:solidFill>
                  <a:schemeClr val="accent3">
                    <a:lumMod val="25000"/>
                  </a:schemeClr>
                </a:solidFill>
                <a:latin typeface="Abadi" panose="020B0604020104020204" pitchFamily="34" charset="0"/>
              </a:rPr>
              <a:t>scraping</a:t>
            </a:r>
            <a:r>
              <a:rPr lang="pt-BR" sz="2200" dirty="0">
                <a:solidFill>
                  <a:schemeClr val="accent3">
                    <a:lumMod val="25000"/>
                  </a:schemeClr>
                </a:solidFill>
                <a:latin typeface="Abadi" panose="020B0604020104020204" pitchFamily="34" charset="0"/>
              </a:rPr>
              <a:t> data </a:t>
            </a:r>
            <a:r>
              <a:rPr lang="pt-BR" sz="2200" dirty="0" err="1">
                <a:solidFill>
                  <a:schemeClr val="accent3">
                    <a:lumMod val="25000"/>
                  </a:schemeClr>
                </a:solidFill>
                <a:latin typeface="Abadi" panose="020B0604020104020204" pitchFamily="34" charset="0"/>
              </a:rPr>
              <a:t>from</a:t>
            </a:r>
            <a:r>
              <a:rPr lang="pt-BR" sz="2200" dirty="0">
                <a:solidFill>
                  <a:schemeClr val="accent3">
                    <a:lumMod val="25000"/>
                  </a:schemeClr>
                </a:solidFill>
                <a:latin typeface="Abadi" panose="020B0604020104020204" pitchFamily="34" charset="0"/>
              </a:rPr>
              <a:t> a </a:t>
            </a:r>
            <a:r>
              <a:rPr lang="pt-BR" sz="2200" dirty="0" err="1">
                <a:solidFill>
                  <a:schemeClr val="accent3">
                    <a:lumMod val="25000"/>
                  </a:schemeClr>
                </a:solidFill>
                <a:latin typeface="Abadi" panose="020B0604020104020204" pitchFamily="34" charset="0"/>
              </a:rPr>
              <a:t>table</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on</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SpaceX’s</a:t>
            </a:r>
            <a:r>
              <a:rPr lang="pt-BR" sz="2200" dirty="0">
                <a:solidFill>
                  <a:schemeClr val="accent3">
                    <a:lumMod val="25000"/>
                  </a:schemeClr>
                </a:solidFill>
                <a:latin typeface="Abadi" panose="020B0604020104020204" pitchFamily="34" charset="0"/>
              </a:rPr>
              <a:t> Wikipedia </a:t>
            </a:r>
            <a:r>
              <a:rPr lang="pt-BR" sz="2200" dirty="0" err="1">
                <a:solidFill>
                  <a:schemeClr val="accent3">
                    <a:lumMod val="25000"/>
                  </a:schemeClr>
                </a:solidFill>
                <a:latin typeface="Abadi" panose="020B0604020104020204" pitchFamily="34" charset="0"/>
              </a:rPr>
              <a:t>page</a:t>
            </a:r>
            <a:r>
              <a:rPr lang="pt-BR" sz="2200" dirty="0">
                <a:solidFill>
                  <a:schemeClr val="accent3">
                    <a:lumMod val="25000"/>
                  </a:schemeClr>
                </a:solidFill>
                <a:latin typeface="Abadi" panose="020B0604020104020204" pitchFamily="34" charset="0"/>
              </a:rPr>
              <a:t>. The </a:t>
            </a:r>
            <a:r>
              <a:rPr lang="pt-BR" sz="2200" dirty="0" err="1">
                <a:solidFill>
                  <a:schemeClr val="accent3">
                    <a:lumMod val="25000"/>
                  </a:schemeClr>
                </a:solidFill>
                <a:latin typeface="Abadi" panose="020B0604020104020204" pitchFamily="34" charset="0"/>
              </a:rPr>
              <a:t>next</a:t>
            </a:r>
            <a:r>
              <a:rPr lang="pt-BR" sz="2200" dirty="0">
                <a:solidFill>
                  <a:schemeClr val="accent3">
                    <a:lumMod val="25000"/>
                  </a:schemeClr>
                </a:solidFill>
                <a:latin typeface="Abadi" panose="020B0604020104020204" pitchFamily="34" charset="0"/>
              </a:rPr>
              <a:t> slide </a:t>
            </a:r>
            <a:r>
              <a:rPr lang="pt-BR" sz="2200" dirty="0" err="1">
                <a:solidFill>
                  <a:schemeClr val="accent3">
                    <a:lumMod val="25000"/>
                  </a:schemeClr>
                </a:solidFill>
                <a:latin typeface="Abadi" panose="020B0604020104020204" pitchFamily="34" charset="0"/>
              </a:rPr>
              <a:t>will</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present</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the</a:t>
            </a:r>
            <a:r>
              <a:rPr lang="pt-BR" sz="2200" dirty="0">
                <a:solidFill>
                  <a:schemeClr val="accent3">
                    <a:lumMod val="25000"/>
                  </a:schemeClr>
                </a:solidFill>
                <a:latin typeface="Abadi" panose="020B0604020104020204" pitchFamily="34" charset="0"/>
              </a:rPr>
              <a:t> flowchart for data </a:t>
            </a:r>
            <a:r>
              <a:rPr lang="pt-BR" sz="2200" dirty="0" err="1">
                <a:solidFill>
                  <a:schemeClr val="accent3">
                    <a:lumMod val="25000"/>
                  </a:schemeClr>
                </a:solidFill>
                <a:latin typeface="Abadi" panose="020B0604020104020204" pitchFamily="34" charset="0"/>
              </a:rPr>
              <a:t>collection</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from</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the</a:t>
            </a:r>
            <a:r>
              <a:rPr lang="pt-BR" sz="2200" dirty="0">
                <a:solidFill>
                  <a:schemeClr val="accent3">
                    <a:lumMod val="25000"/>
                  </a:schemeClr>
                </a:solidFill>
                <a:latin typeface="Abadi" panose="020B0604020104020204" pitchFamily="34" charset="0"/>
              </a:rPr>
              <a:t> API, </a:t>
            </a:r>
            <a:r>
              <a:rPr lang="pt-BR" sz="2200" dirty="0" err="1">
                <a:solidFill>
                  <a:schemeClr val="accent3">
                    <a:lumMod val="25000"/>
                  </a:schemeClr>
                </a:solidFill>
                <a:latin typeface="Abadi" panose="020B0604020104020204" pitchFamily="34" charset="0"/>
              </a:rPr>
              <a:t>and</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the</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following</a:t>
            </a:r>
            <a:r>
              <a:rPr lang="pt-BR" sz="2200" dirty="0">
                <a:solidFill>
                  <a:schemeClr val="accent3">
                    <a:lumMod val="25000"/>
                  </a:schemeClr>
                </a:solidFill>
                <a:latin typeface="Abadi" panose="020B0604020104020204" pitchFamily="34" charset="0"/>
              </a:rPr>
              <a:t> slide </a:t>
            </a:r>
            <a:r>
              <a:rPr lang="pt-BR" sz="2200" dirty="0" err="1">
                <a:solidFill>
                  <a:schemeClr val="accent3">
                    <a:lumMod val="25000"/>
                  </a:schemeClr>
                </a:solidFill>
                <a:latin typeface="Abadi" panose="020B0604020104020204" pitchFamily="34" charset="0"/>
              </a:rPr>
              <a:t>will</a:t>
            </a:r>
            <a:r>
              <a:rPr lang="pt-BR" sz="2200" dirty="0">
                <a:solidFill>
                  <a:schemeClr val="accent3">
                    <a:lumMod val="25000"/>
                  </a:schemeClr>
                </a:solidFill>
                <a:latin typeface="Abadi" panose="020B0604020104020204" pitchFamily="34" charset="0"/>
              </a:rPr>
              <a:t> show </a:t>
            </a:r>
            <a:r>
              <a:rPr lang="pt-BR" sz="2200" dirty="0" err="1">
                <a:solidFill>
                  <a:schemeClr val="accent3">
                    <a:lumMod val="25000"/>
                  </a:schemeClr>
                </a:solidFill>
                <a:latin typeface="Abadi" panose="020B0604020104020204" pitchFamily="34" charset="0"/>
              </a:rPr>
              <a:t>the</a:t>
            </a:r>
            <a:r>
              <a:rPr lang="pt-BR" sz="2200" dirty="0">
                <a:solidFill>
                  <a:schemeClr val="accent3">
                    <a:lumMod val="25000"/>
                  </a:schemeClr>
                </a:solidFill>
                <a:latin typeface="Abadi" panose="020B0604020104020204" pitchFamily="34" charset="0"/>
              </a:rPr>
              <a:t> flowchart for data </a:t>
            </a:r>
            <a:r>
              <a:rPr lang="pt-BR" sz="2200" dirty="0" err="1">
                <a:solidFill>
                  <a:schemeClr val="accent3">
                    <a:lumMod val="25000"/>
                  </a:schemeClr>
                </a:solidFill>
                <a:latin typeface="Abadi" panose="020B0604020104020204" pitchFamily="34" charset="0"/>
              </a:rPr>
              <a:t>collection</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from</a:t>
            </a:r>
            <a:r>
              <a:rPr lang="pt-BR" sz="2200" dirty="0">
                <a:solidFill>
                  <a:schemeClr val="accent3">
                    <a:lumMod val="25000"/>
                  </a:schemeClr>
                </a:solidFill>
                <a:latin typeface="Abadi" panose="020B0604020104020204" pitchFamily="34" charset="0"/>
              </a:rPr>
              <a:t> web </a:t>
            </a:r>
            <a:r>
              <a:rPr lang="pt-BR" sz="2200" dirty="0" err="1">
                <a:solidFill>
                  <a:schemeClr val="accent3">
                    <a:lumMod val="25000"/>
                  </a:schemeClr>
                </a:solidFill>
                <a:latin typeface="Abadi" panose="020B0604020104020204" pitchFamily="34" charset="0"/>
              </a:rPr>
              <a:t>scraping</a:t>
            </a:r>
            <a:r>
              <a:rPr lang="pt-BR" sz="2200" dirty="0">
                <a:solidFill>
                  <a:schemeClr val="accent3">
                    <a:lumMod val="25000"/>
                  </a:schemeClr>
                </a:solidFill>
                <a:latin typeface="Abadi" panose="020B0604020104020204" pitchFamily="34" charset="0"/>
              </a:rPr>
              <a:t>. </a:t>
            </a:r>
          </a:p>
          <a:p>
            <a:pPr marL="0" indent="0">
              <a:lnSpc>
                <a:spcPct val="100000"/>
              </a:lnSpc>
              <a:spcBef>
                <a:spcPts val="1400"/>
              </a:spcBef>
              <a:buNone/>
            </a:pPr>
            <a:r>
              <a:rPr lang="pt-BR" sz="2200" dirty="0" err="1">
                <a:solidFill>
                  <a:schemeClr val="accent3">
                    <a:lumMod val="25000"/>
                  </a:schemeClr>
                </a:solidFill>
                <a:latin typeface="Abadi" panose="020B0604020104020204" pitchFamily="34" charset="0"/>
              </a:rPr>
              <a:t>SpaceX</a:t>
            </a:r>
            <a:r>
              <a:rPr lang="pt-BR" sz="2200" dirty="0">
                <a:solidFill>
                  <a:schemeClr val="accent3">
                    <a:lumMod val="25000"/>
                  </a:schemeClr>
                </a:solidFill>
                <a:latin typeface="Abadi" panose="020B0604020104020204" pitchFamily="34" charset="0"/>
              </a:rPr>
              <a:t> API Data </a:t>
            </a:r>
            <a:r>
              <a:rPr lang="pt-BR" sz="2200" dirty="0" err="1">
                <a:solidFill>
                  <a:schemeClr val="accent3">
                    <a:lumMod val="25000"/>
                  </a:schemeClr>
                </a:solidFill>
                <a:latin typeface="Abadi" panose="020B0604020104020204" pitchFamily="34" charset="0"/>
              </a:rPr>
              <a:t>Columns</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FlightNumber</a:t>
            </a:r>
            <a:r>
              <a:rPr lang="pt-BR" sz="2200" dirty="0">
                <a:solidFill>
                  <a:schemeClr val="accent3">
                    <a:lumMod val="25000"/>
                  </a:schemeClr>
                </a:solidFill>
                <a:latin typeface="Abadi" panose="020B0604020104020204" pitchFamily="34" charset="0"/>
              </a:rPr>
              <a:t>, Date, </a:t>
            </a:r>
            <a:r>
              <a:rPr lang="pt-BR" sz="2200" dirty="0" err="1">
                <a:solidFill>
                  <a:schemeClr val="accent3">
                    <a:lumMod val="25000"/>
                  </a:schemeClr>
                </a:solidFill>
                <a:latin typeface="Abadi" panose="020B0604020104020204" pitchFamily="34" charset="0"/>
              </a:rPr>
              <a:t>BoosterVersion</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PayloadMass</a:t>
            </a:r>
            <a:r>
              <a:rPr lang="pt-BR" sz="2200" dirty="0">
                <a:solidFill>
                  <a:schemeClr val="accent3">
                    <a:lumMod val="25000"/>
                  </a:schemeClr>
                </a:solidFill>
                <a:latin typeface="Abadi" panose="020B0604020104020204" pitchFamily="34" charset="0"/>
              </a:rPr>
              <a:t>, Orbit, </a:t>
            </a:r>
            <a:r>
              <a:rPr lang="pt-BR" sz="2200" dirty="0" err="1">
                <a:solidFill>
                  <a:schemeClr val="accent3">
                    <a:lumMod val="25000"/>
                  </a:schemeClr>
                </a:solidFill>
                <a:latin typeface="Abadi" panose="020B0604020104020204" pitchFamily="34" charset="0"/>
              </a:rPr>
              <a:t>LaunchSite</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Outcome</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Flights</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GridFins</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Reused</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Legs</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LandingPad</a:t>
            </a:r>
            <a:r>
              <a:rPr lang="pt-BR" sz="2200" dirty="0">
                <a:solidFill>
                  <a:schemeClr val="accent3">
                    <a:lumMod val="25000"/>
                  </a:schemeClr>
                </a:solidFill>
                <a:latin typeface="Abadi" panose="020B0604020104020204" pitchFamily="34" charset="0"/>
              </a:rPr>
              <a:t>, Block, </a:t>
            </a:r>
            <a:r>
              <a:rPr lang="pt-BR" sz="2200" dirty="0" err="1">
                <a:solidFill>
                  <a:schemeClr val="accent3">
                    <a:lumMod val="25000"/>
                  </a:schemeClr>
                </a:solidFill>
                <a:latin typeface="Abadi" panose="020B0604020104020204" pitchFamily="34" charset="0"/>
              </a:rPr>
              <a:t>ReusedCount</a:t>
            </a:r>
            <a:r>
              <a:rPr lang="pt-BR" sz="2200" dirty="0">
                <a:solidFill>
                  <a:schemeClr val="accent3">
                    <a:lumMod val="25000"/>
                  </a:schemeClr>
                </a:solidFill>
                <a:latin typeface="Abadi" panose="020B0604020104020204" pitchFamily="34" charset="0"/>
              </a:rPr>
              <a:t>, Serial, Longitude, Latitude </a:t>
            </a:r>
          </a:p>
          <a:p>
            <a:pPr marL="0" indent="0">
              <a:lnSpc>
                <a:spcPct val="100000"/>
              </a:lnSpc>
              <a:spcBef>
                <a:spcPts val="1400"/>
              </a:spcBef>
              <a:buNone/>
            </a:pPr>
            <a:r>
              <a:rPr lang="pt-BR" sz="2200" dirty="0">
                <a:solidFill>
                  <a:schemeClr val="accent3">
                    <a:lumMod val="25000"/>
                  </a:schemeClr>
                </a:solidFill>
                <a:latin typeface="Abadi" panose="020B0604020104020204" pitchFamily="34" charset="0"/>
              </a:rPr>
              <a:t>Wikipedia Web </a:t>
            </a:r>
            <a:r>
              <a:rPr lang="pt-BR" sz="2200" dirty="0" err="1">
                <a:solidFill>
                  <a:schemeClr val="accent3">
                    <a:lumMod val="25000"/>
                  </a:schemeClr>
                </a:solidFill>
                <a:latin typeface="Abadi" panose="020B0604020104020204" pitchFamily="34" charset="0"/>
              </a:rPr>
              <a:t>Scrape</a:t>
            </a:r>
            <a:r>
              <a:rPr lang="pt-BR" sz="2200" dirty="0">
                <a:solidFill>
                  <a:schemeClr val="accent3">
                    <a:lumMod val="25000"/>
                  </a:schemeClr>
                </a:solidFill>
                <a:latin typeface="Abadi" panose="020B0604020104020204" pitchFamily="34" charset="0"/>
              </a:rPr>
              <a:t> Data </a:t>
            </a:r>
            <a:r>
              <a:rPr lang="pt-BR" sz="2200" dirty="0" err="1">
                <a:solidFill>
                  <a:schemeClr val="accent3">
                    <a:lumMod val="25000"/>
                  </a:schemeClr>
                </a:solidFill>
                <a:latin typeface="Abadi" panose="020B0604020104020204" pitchFamily="34" charset="0"/>
              </a:rPr>
              <a:t>Columns</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Flight</a:t>
            </a:r>
            <a:r>
              <a:rPr lang="pt-BR" sz="2200" dirty="0">
                <a:solidFill>
                  <a:schemeClr val="accent3">
                    <a:lumMod val="25000"/>
                  </a:schemeClr>
                </a:solidFill>
                <a:latin typeface="Abadi" panose="020B0604020104020204" pitchFamily="34" charset="0"/>
              </a:rPr>
              <a:t> No., </a:t>
            </a:r>
            <a:r>
              <a:rPr lang="pt-BR" sz="2200" dirty="0" err="1">
                <a:solidFill>
                  <a:schemeClr val="accent3">
                    <a:lumMod val="25000"/>
                  </a:schemeClr>
                </a:solidFill>
                <a:latin typeface="Abadi" panose="020B0604020104020204" pitchFamily="34" charset="0"/>
              </a:rPr>
              <a:t>Launch</a:t>
            </a:r>
            <a:r>
              <a:rPr lang="pt-BR" sz="2200" dirty="0">
                <a:solidFill>
                  <a:schemeClr val="accent3">
                    <a:lumMod val="25000"/>
                  </a:schemeClr>
                </a:solidFill>
                <a:latin typeface="Abadi" panose="020B0604020104020204" pitchFamily="34" charset="0"/>
              </a:rPr>
              <a:t> site, </a:t>
            </a:r>
            <a:r>
              <a:rPr lang="pt-BR" sz="2200" dirty="0" err="1">
                <a:solidFill>
                  <a:schemeClr val="accent3">
                    <a:lumMod val="25000"/>
                  </a:schemeClr>
                </a:solidFill>
                <a:latin typeface="Abadi" panose="020B0604020104020204" pitchFamily="34" charset="0"/>
              </a:rPr>
              <a:t>Payload</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PayloadMass</a:t>
            </a:r>
            <a:r>
              <a:rPr lang="pt-BR" sz="2200" dirty="0">
                <a:solidFill>
                  <a:schemeClr val="accent3">
                    <a:lumMod val="25000"/>
                  </a:schemeClr>
                </a:solidFill>
                <a:latin typeface="Abadi" panose="020B0604020104020204" pitchFamily="34" charset="0"/>
              </a:rPr>
              <a:t>, Orbit, </a:t>
            </a:r>
            <a:r>
              <a:rPr lang="pt-BR" sz="2200" dirty="0" err="1">
                <a:solidFill>
                  <a:schemeClr val="accent3">
                    <a:lumMod val="25000"/>
                  </a:schemeClr>
                </a:solidFill>
                <a:latin typeface="Abadi" panose="020B0604020104020204" pitchFamily="34" charset="0"/>
              </a:rPr>
              <a:t>Customer</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Launch</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outcome</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Version</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Booster</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Booster</a:t>
            </a:r>
            <a:r>
              <a:rPr lang="pt-BR" sz="2200" dirty="0">
                <a:solidFill>
                  <a:schemeClr val="accent3">
                    <a:lumMod val="25000"/>
                  </a:schemeClr>
                </a:solidFill>
                <a:latin typeface="Abadi" panose="020B0604020104020204" pitchFamily="34" charset="0"/>
              </a:rPr>
              <a:t> landing, Date, Time</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https://github.com/bsensix/IBM_Data_Science_Professional_Certification/blob/main/Module_1/data_collection_api%20.ipynb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tângulo 1">
            <a:extLst>
              <a:ext uri="{FF2B5EF4-FFF2-40B4-BE49-F238E27FC236}">
                <a16:creationId xmlns:a16="http://schemas.microsoft.com/office/drawing/2014/main" id="{DC745B90-3973-DFB3-BE9E-2FED58DC3DE7}"/>
              </a:ext>
            </a:extLst>
          </p:cNvPr>
          <p:cNvSpPr/>
          <p:nvPr/>
        </p:nvSpPr>
        <p:spPr>
          <a:xfrm>
            <a:off x="6096000" y="1920240"/>
            <a:ext cx="1554480" cy="863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bject 12">
            <a:extLst>
              <a:ext uri="{FF2B5EF4-FFF2-40B4-BE49-F238E27FC236}">
                <a16:creationId xmlns:a16="http://schemas.microsoft.com/office/drawing/2014/main" id="{5A9CE99E-205F-F11C-6418-C1200C95BEF7}"/>
              </a:ext>
            </a:extLst>
          </p:cNvPr>
          <p:cNvSpPr txBox="1"/>
          <p:nvPr/>
        </p:nvSpPr>
        <p:spPr>
          <a:xfrm>
            <a:off x="6209665" y="2126670"/>
            <a:ext cx="1327150" cy="446917"/>
          </a:xfrm>
          <a:prstGeom prst="rect">
            <a:avLst/>
          </a:prstGeom>
        </p:spPr>
        <p:txBody>
          <a:bodyPr vert="horz" wrap="square" lIns="0" tIns="36195" rIns="0" bIns="0" rtlCol="0">
            <a:spAutoFit/>
          </a:bodyPr>
          <a:lstStyle/>
          <a:p>
            <a:pPr marL="479425" marR="5080" indent="-466725">
              <a:lnSpc>
                <a:spcPts val="1639"/>
              </a:lnSpc>
              <a:spcBef>
                <a:spcPts val="285"/>
              </a:spcBef>
            </a:pPr>
            <a:r>
              <a:rPr sz="1500" spc="-5" dirty="0">
                <a:solidFill>
                  <a:srgbClr val="FFFFFF"/>
                </a:solidFill>
                <a:latin typeface="Carlito"/>
                <a:cs typeface="Carlito"/>
              </a:rPr>
              <a:t>Request </a:t>
            </a:r>
            <a:r>
              <a:rPr sz="1500" spc="-10" dirty="0">
                <a:solidFill>
                  <a:srgbClr val="FFFFFF"/>
                </a:solidFill>
                <a:latin typeface="Carlito"/>
                <a:cs typeface="Carlito"/>
              </a:rPr>
              <a:t>(Space</a:t>
            </a:r>
            <a:r>
              <a:rPr sz="1500" spc="-240" dirty="0">
                <a:solidFill>
                  <a:srgbClr val="FFFFFF"/>
                </a:solidFill>
                <a:latin typeface="Carlito"/>
                <a:cs typeface="Carlito"/>
              </a:rPr>
              <a:t> </a:t>
            </a:r>
            <a:r>
              <a:rPr sz="1500" dirty="0">
                <a:solidFill>
                  <a:srgbClr val="FFFFFF"/>
                </a:solidFill>
                <a:latin typeface="Carlito"/>
                <a:cs typeface="Carlito"/>
              </a:rPr>
              <a:t>X  APIs)</a:t>
            </a:r>
            <a:endParaRPr sz="1500" dirty="0">
              <a:latin typeface="Carlito"/>
              <a:cs typeface="Carlito"/>
            </a:endParaRPr>
          </a:p>
        </p:txBody>
      </p:sp>
      <p:cxnSp>
        <p:nvCxnSpPr>
          <p:cNvPr id="14" name="Conector de Seta Reta 13">
            <a:extLst>
              <a:ext uri="{FF2B5EF4-FFF2-40B4-BE49-F238E27FC236}">
                <a16:creationId xmlns:a16="http://schemas.microsoft.com/office/drawing/2014/main" id="{F068E52E-D1B5-CBCA-44D0-83C204F704E4}"/>
              </a:ext>
            </a:extLst>
          </p:cNvPr>
          <p:cNvCxnSpPr>
            <a:stCxn id="2" idx="2"/>
          </p:cNvCxnSpPr>
          <p:nvPr/>
        </p:nvCxnSpPr>
        <p:spPr>
          <a:xfrm>
            <a:off x="6873240" y="2783840"/>
            <a:ext cx="0" cy="467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tângulo 14">
            <a:extLst>
              <a:ext uri="{FF2B5EF4-FFF2-40B4-BE49-F238E27FC236}">
                <a16:creationId xmlns:a16="http://schemas.microsoft.com/office/drawing/2014/main" id="{25DD8DF4-1FE0-12DA-CEC9-3730F4E72EEE}"/>
              </a:ext>
            </a:extLst>
          </p:cNvPr>
          <p:cNvSpPr/>
          <p:nvPr/>
        </p:nvSpPr>
        <p:spPr>
          <a:xfrm>
            <a:off x="6111240" y="3261362"/>
            <a:ext cx="1554480" cy="4673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bject 12">
            <a:extLst>
              <a:ext uri="{FF2B5EF4-FFF2-40B4-BE49-F238E27FC236}">
                <a16:creationId xmlns:a16="http://schemas.microsoft.com/office/drawing/2014/main" id="{99443BE1-0952-1172-4264-16F21AEA396D}"/>
              </a:ext>
            </a:extLst>
          </p:cNvPr>
          <p:cNvSpPr txBox="1"/>
          <p:nvPr/>
        </p:nvSpPr>
        <p:spPr>
          <a:xfrm>
            <a:off x="6650196" y="3384449"/>
            <a:ext cx="663575" cy="241733"/>
          </a:xfrm>
          <a:prstGeom prst="rect">
            <a:avLst/>
          </a:prstGeom>
        </p:spPr>
        <p:txBody>
          <a:bodyPr vert="horz" wrap="square" lIns="0" tIns="36195" rIns="0" bIns="0" rtlCol="0">
            <a:spAutoFit/>
          </a:bodyPr>
          <a:lstStyle/>
          <a:p>
            <a:pPr marL="479425" marR="5080" indent="-466725">
              <a:lnSpc>
                <a:spcPts val="1639"/>
              </a:lnSpc>
              <a:spcBef>
                <a:spcPts val="285"/>
              </a:spcBef>
            </a:pPr>
            <a:r>
              <a:rPr lang="pt-BR" sz="1500" spc="-5" dirty="0">
                <a:solidFill>
                  <a:srgbClr val="FFFFFF"/>
                </a:solidFill>
                <a:latin typeface="Carlito"/>
                <a:cs typeface="Carlito"/>
              </a:rPr>
              <a:t>JSON </a:t>
            </a:r>
            <a:endParaRPr sz="1500" dirty="0">
              <a:latin typeface="Carlito"/>
              <a:cs typeface="Carlito"/>
            </a:endParaRPr>
          </a:p>
        </p:txBody>
      </p:sp>
      <p:cxnSp>
        <p:nvCxnSpPr>
          <p:cNvPr id="17" name="Conector de Seta Reta 16">
            <a:extLst>
              <a:ext uri="{FF2B5EF4-FFF2-40B4-BE49-F238E27FC236}">
                <a16:creationId xmlns:a16="http://schemas.microsoft.com/office/drawing/2014/main" id="{CE085662-EAFC-9588-7502-7F52FCBAF9EB}"/>
              </a:ext>
            </a:extLst>
          </p:cNvPr>
          <p:cNvCxnSpPr>
            <a:cxnSpLocks/>
          </p:cNvCxnSpPr>
          <p:nvPr/>
        </p:nvCxnSpPr>
        <p:spPr>
          <a:xfrm>
            <a:off x="6873240" y="3670733"/>
            <a:ext cx="0" cy="352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tângulo 18">
            <a:extLst>
              <a:ext uri="{FF2B5EF4-FFF2-40B4-BE49-F238E27FC236}">
                <a16:creationId xmlns:a16="http://schemas.microsoft.com/office/drawing/2014/main" id="{51D20B55-293E-30E0-FDDC-83A93722EAFC}"/>
              </a:ext>
            </a:extLst>
          </p:cNvPr>
          <p:cNvSpPr/>
          <p:nvPr/>
        </p:nvSpPr>
        <p:spPr>
          <a:xfrm>
            <a:off x="6096000" y="4042946"/>
            <a:ext cx="1554480" cy="5744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object 12">
            <a:extLst>
              <a:ext uri="{FF2B5EF4-FFF2-40B4-BE49-F238E27FC236}">
                <a16:creationId xmlns:a16="http://schemas.microsoft.com/office/drawing/2014/main" id="{0CEE2C9D-DF89-4303-BBCC-7B4F3D39D73F}"/>
              </a:ext>
            </a:extLst>
          </p:cNvPr>
          <p:cNvSpPr txBox="1"/>
          <p:nvPr/>
        </p:nvSpPr>
        <p:spPr>
          <a:xfrm>
            <a:off x="6209665" y="4132047"/>
            <a:ext cx="2670175" cy="485389"/>
          </a:xfrm>
          <a:prstGeom prst="rect">
            <a:avLst/>
          </a:prstGeom>
        </p:spPr>
        <p:txBody>
          <a:bodyPr vert="horz" wrap="square" lIns="0" tIns="36195" rIns="0" bIns="0" rtlCol="0">
            <a:spAutoFit/>
          </a:bodyPr>
          <a:lstStyle/>
          <a:p>
            <a:pPr marL="479425" marR="5080" indent="-466725">
              <a:lnSpc>
                <a:spcPts val="1639"/>
              </a:lnSpc>
              <a:spcBef>
                <a:spcPts val="285"/>
              </a:spcBef>
            </a:pPr>
            <a:r>
              <a:rPr lang="pt-BR" sz="1500" spc="-5" dirty="0">
                <a:solidFill>
                  <a:srgbClr val="FFFFFF"/>
                </a:solidFill>
                <a:latin typeface="Carlito"/>
                <a:cs typeface="Carlito"/>
              </a:rPr>
              <a:t>JSON </a:t>
            </a:r>
            <a:r>
              <a:rPr lang="pt-BR" sz="1500" spc="-5" dirty="0" err="1">
                <a:solidFill>
                  <a:srgbClr val="FFFFFF"/>
                </a:solidFill>
                <a:latin typeface="Carlito"/>
                <a:cs typeface="Carlito"/>
              </a:rPr>
              <a:t>to</a:t>
            </a:r>
            <a:r>
              <a:rPr lang="pt-BR" sz="1500" spc="-5" dirty="0">
                <a:solidFill>
                  <a:srgbClr val="FFFFFF"/>
                </a:solidFill>
                <a:latin typeface="Carlito"/>
                <a:cs typeface="Carlito"/>
              </a:rPr>
              <a:t> </a:t>
            </a:r>
          </a:p>
          <a:p>
            <a:pPr marL="479425" marR="5080" indent="-466725">
              <a:lnSpc>
                <a:spcPts val="1639"/>
              </a:lnSpc>
              <a:spcBef>
                <a:spcPts val="285"/>
              </a:spcBef>
            </a:pPr>
            <a:r>
              <a:rPr lang="pt-BR" sz="1500" spc="-5" dirty="0" err="1">
                <a:solidFill>
                  <a:srgbClr val="FFFFFF"/>
                </a:solidFill>
                <a:latin typeface="Carlito"/>
                <a:cs typeface="Carlito"/>
              </a:rPr>
              <a:t>Dataframe</a:t>
            </a:r>
            <a:r>
              <a:rPr lang="pt-BR" sz="1500" spc="-5" dirty="0">
                <a:solidFill>
                  <a:srgbClr val="FFFFFF"/>
                </a:solidFill>
                <a:latin typeface="Carlito"/>
                <a:cs typeface="Carlito"/>
              </a:rPr>
              <a:t> </a:t>
            </a:r>
            <a:endParaRPr sz="1500" dirty="0">
              <a:latin typeface="Carlito"/>
              <a:cs typeface="Carlito"/>
            </a:endParaRPr>
          </a:p>
        </p:txBody>
      </p:sp>
      <p:cxnSp>
        <p:nvCxnSpPr>
          <p:cNvPr id="21" name="Conector de Seta Reta 20">
            <a:extLst>
              <a:ext uri="{FF2B5EF4-FFF2-40B4-BE49-F238E27FC236}">
                <a16:creationId xmlns:a16="http://schemas.microsoft.com/office/drawing/2014/main" id="{DEC8B68F-CC30-4CEF-A4F9-D81E8395D9AE}"/>
              </a:ext>
            </a:extLst>
          </p:cNvPr>
          <p:cNvCxnSpPr>
            <a:cxnSpLocks/>
          </p:cNvCxnSpPr>
          <p:nvPr/>
        </p:nvCxnSpPr>
        <p:spPr>
          <a:xfrm>
            <a:off x="6873240" y="4617436"/>
            <a:ext cx="0" cy="352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tângulo 21">
            <a:extLst>
              <a:ext uri="{FF2B5EF4-FFF2-40B4-BE49-F238E27FC236}">
                <a16:creationId xmlns:a16="http://schemas.microsoft.com/office/drawing/2014/main" id="{5659FF97-4701-84F0-3FAF-E0C2A84CFD0F}"/>
              </a:ext>
            </a:extLst>
          </p:cNvPr>
          <p:cNvSpPr/>
          <p:nvPr/>
        </p:nvSpPr>
        <p:spPr>
          <a:xfrm>
            <a:off x="6111240" y="4970063"/>
            <a:ext cx="1554480" cy="5744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object 12">
            <a:extLst>
              <a:ext uri="{FF2B5EF4-FFF2-40B4-BE49-F238E27FC236}">
                <a16:creationId xmlns:a16="http://schemas.microsoft.com/office/drawing/2014/main" id="{C85EF379-ABCB-737E-B2F2-9B8F434AF042}"/>
              </a:ext>
            </a:extLst>
          </p:cNvPr>
          <p:cNvSpPr txBox="1"/>
          <p:nvPr/>
        </p:nvSpPr>
        <p:spPr>
          <a:xfrm>
            <a:off x="6080761" y="5016436"/>
            <a:ext cx="2799079" cy="485389"/>
          </a:xfrm>
          <a:prstGeom prst="rect">
            <a:avLst/>
          </a:prstGeom>
        </p:spPr>
        <p:txBody>
          <a:bodyPr vert="horz" wrap="square" lIns="0" tIns="36195" rIns="0" bIns="0" rtlCol="0">
            <a:spAutoFit/>
          </a:bodyPr>
          <a:lstStyle/>
          <a:p>
            <a:pPr marL="479425" marR="5080" indent="-466725">
              <a:lnSpc>
                <a:spcPts val="1639"/>
              </a:lnSpc>
              <a:spcBef>
                <a:spcPts val="285"/>
              </a:spcBef>
            </a:pPr>
            <a:r>
              <a:rPr lang="pt-BR" sz="1500" spc="-5" dirty="0">
                <a:solidFill>
                  <a:srgbClr val="FFFFFF"/>
                </a:solidFill>
                <a:latin typeface="Carlito"/>
                <a:cs typeface="Carlito"/>
              </a:rPr>
              <a:t>Filter data</a:t>
            </a:r>
          </a:p>
          <a:p>
            <a:pPr marL="479425" marR="5080" indent="-466725">
              <a:lnSpc>
                <a:spcPts val="1639"/>
              </a:lnSpc>
              <a:spcBef>
                <a:spcPts val="285"/>
              </a:spcBef>
            </a:pPr>
            <a:r>
              <a:rPr lang="pt-BR" sz="1500" spc="-5" dirty="0">
                <a:solidFill>
                  <a:srgbClr val="FFFFFF"/>
                </a:solidFill>
                <a:latin typeface="Carlito"/>
                <a:cs typeface="Carlito"/>
              </a:rPr>
              <a:t> </a:t>
            </a:r>
            <a:r>
              <a:rPr lang="pt-BR" sz="1500" spc="-5" dirty="0" err="1">
                <a:solidFill>
                  <a:srgbClr val="FFFFFF"/>
                </a:solidFill>
                <a:latin typeface="Carlito"/>
                <a:cs typeface="Carlito"/>
              </a:rPr>
              <a:t>relevant</a:t>
            </a:r>
            <a:r>
              <a:rPr lang="pt-BR" sz="1500" spc="-5" dirty="0">
                <a:solidFill>
                  <a:srgbClr val="FFFFFF"/>
                </a:solidFill>
                <a:latin typeface="Carlito"/>
                <a:cs typeface="Carlito"/>
              </a:rPr>
              <a:t> </a:t>
            </a:r>
            <a:r>
              <a:rPr lang="pt-BR" sz="1500" dirty="0" err="1">
                <a:solidFill>
                  <a:srgbClr val="FFFFFF"/>
                </a:solidFill>
                <a:latin typeface="Carlito"/>
                <a:cs typeface="Carlito"/>
              </a:rPr>
              <a:t>Dictionary</a:t>
            </a:r>
            <a:endParaRPr sz="1500" dirty="0">
              <a:latin typeface="Carlito"/>
              <a:cs typeface="Carlito"/>
            </a:endParaRPr>
          </a:p>
        </p:txBody>
      </p:sp>
      <p:cxnSp>
        <p:nvCxnSpPr>
          <p:cNvPr id="24" name="Conector de Seta Reta 23">
            <a:extLst>
              <a:ext uri="{FF2B5EF4-FFF2-40B4-BE49-F238E27FC236}">
                <a16:creationId xmlns:a16="http://schemas.microsoft.com/office/drawing/2014/main" id="{14392B48-CEEF-D7C1-58EF-7B9569B984C1}"/>
              </a:ext>
            </a:extLst>
          </p:cNvPr>
          <p:cNvCxnSpPr>
            <a:cxnSpLocks/>
            <a:stCxn id="22" idx="3"/>
          </p:cNvCxnSpPr>
          <p:nvPr/>
        </p:nvCxnSpPr>
        <p:spPr>
          <a:xfrm>
            <a:off x="7665720" y="5257308"/>
            <a:ext cx="2844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tângulo 26">
            <a:extLst>
              <a:ext uri="{FF2B5EF4-FFF2-40B4-BE49-F238E27FC236}">
                <a16:creationId xmlns:a16="http://schemas.microsoft.com/office/drawing/2014/main" id="{C812F502-44BA-3B88-4D03-D93DC9CDE6AA}"/>
              </a:ext>
            </a:extLst>
          </p:cNvPr>
          <p:cNvSpPr/>
          <p:nvPr/>
        </p:nvSpPr>
        <p:spPr>
          <a:xfrm>
            <a:off x="7950200" y="4970063"/>
            <a:ext cx="1554480" cy="5744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object 12">
            <a:extLst>
              <a:ext uri="{FF2B5EF4-FFF2-40B4-BE49-F238E27FC236}">
                <a16:creationId xmlns:a16="http://schemas.microsoft.com/office/drawing/2014/main" id="{C7B98086-28CA-2FB5-FA1C-AFAA79C430CC}"/>
              </a:ext>
            </a:extLst>
          </p:cNvPr>
          <p:cNvSpPr txBox="1"/>
          <p:nvPr/>
        </p:nvSpPr>
        <p:spPr>
          <a:xfrm>
            <a:off x="8169592" y="5016436"/>
            <a:ext cx="2670175" cy="485389"/>
          </a:xfrm>
          <a:prstGeom prst="rect">
            <a:avLst/>
          </a:prstGeom>
        </p:spPr>
        <p:txBody>
          <a:bodyPr vert="horz" wrap="square" lIns="0" tIns="36195" rIns="0" bIns="0" rtlCol="0">
            <a:spAutoFit/>
          </a:bodyPr>
          <a:lstStyle/>
          <a:p>
            <a:pPr marL="479425" marR="5080" indent="-466725">
              <a:lnSpc>
                <a:spcPts val="1639"/>
              </a:lnSpc>
              <a:spcBef>
                <a:spcPts val="285"/>
              </a:spcBef>
            </a:pPr>
            <a:r>
              <a:rPr lang="pt-BR" sz="1500" dirty="0" err="1">
                <a:solidFill>
                  <a:srgbClr val="FFFFFF"/>
                </a:solidFill>
                <a:latin typeface="Carlito"/>
                <a:cs typeface="Carlito"/>
              </a:rPr>
              <a:t>Dictionary</a:t>
            </a:r>
            <a:r>
              <a:rPr lang="pt-BR" sz="1500" spc="-5" dirty="0">
                <a:solidFill>
                  <a:srgbClr val="FFFFFF"/>
                </a:solidFill>
                <a:latin typeface="Carlito"/>
                <a:cs typeface="Carlito"/>
              </a:rPr>
              <a:t> </a:t>
            </a:r>
            <a:r>
              <a:rPr lang="pt-BR" sz="1500" spc="-5" dirty="0" err="1">
                <a:solidFill>
                  <a:srgbClr val="FFFFFF"/>
                </a:solidFill>
                <a:latin typeface="Carlito"/>
                <a:cs typeface="Carlito"/>
              </a:rPr>
              <a:t>to</a:t>
            </a:r>
            <a:r>
              <a:rPr lang="pt-BR" sz="1500" spc="-5" dirty="0">
                <a:solidFill>
                  <a:srgbClr val="FFFFFF"/>
                </a:solidFill>
                <a:latin typeface="Carlito"/>
                <a:cs typeface="Carlito"/>
              </a:rPr>
              <a:t> </a:t>
            </a:r>
          </a:p>
          <a:p>
            <a:pPr marL="479425" marR="5080" indent="-466725">
              <a:lnSpc>
                <a:spcPts val="1639"/>
              </a:lnSpc>
              <a:spcBef>
                <a:spcPts val="285"/>
              </a:spcBef>
            </a:pPr>
            <a:r>
              <a:rPr lang="pt-BR" sz="1500" spc="-5" dirty="0" err="1">
                <a:solidFill>
                  <a:srgbClr val="FFFFFF"/>
                </a:solidFill>
                <a:latin typeface="Carlito"/>
                <a:cs typeface="Carlito"/>
              </a:rPr>
              <a:t>Dataframe</a:t>
            </a:r>
            <a:r>
              <a:rPr lang="pt-BR" sz="1500" spc="-5" dirty="0">
                <a:solidFill>
                  <a:srgbClr val="FFFFFF"/>
                </a:solidFill>
                <a:latin typeface="Carlito"/>
                <a:cs typeface="Carlito"/>
              </a:rPr>
              <a:t> </a:t>
            </a:r>
            <a:endParaRPr sz="1500" dirty="0">
              <a:latin typeface="Carlito"/>
              <a:cs typeface="Carlito"/>
            </a:endParaRPr>
          </a:p>
        </p:txBody>
      </p:sp>
      <p:cxnSp>
        <p:nvCxnSpPr>
          <p:cNvPr id="29" name="Conector de Seta Reta 28">
            <a:extLst>
              <a:ext uri="{FF2B5EF4-FFF2-40B4-BE49-F238E27FC236}">
                <a16:creationId xmlns:a16="http://schemas.microsoft.com/office/drawing/2014/main" id="{96AD56E0-62A5-4AA3-F242-AD7A2514CA5E}"/>
              </a:ext>
            </a:extLst>
          </p:cNvPr>
          <p:cNvCxnSpPr>
            <a:cxnSpLocks/>
          </p:cNvCxnSpPr>
          <p:nvPr/>
        </p:nvCxnSpPr>
        <p:spPr>
          <a:xfrm flipV="1">
            <a:off x="8714772" y="4702996"/>
            <a:ext cx="0" cy="240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tângulo 32">
            <a:extLst>
              <a:ext uri="{FF2B5EF4-FFF2-40B4-BE49-F238E27FC236}">
                <a16:creationId xmlns:a16="http://schemas.microsoft.com/office/drawing/2014/main" id="{A05A5A3E-A2B1-6EAE-8A47-40FDD6C3C97B}"/>
              </a:ext>
            </a:extLst>
          </p:cNvPr>
          <p:cNvSpPr/>
          <p:nvPr/>
        </p:nvSpPr>
        <p:spPr>
          <a:xfrm>
            <a:off x="7950200" y="4128506"/>
            <a:ext cx="1554480" cy="5744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object 12">
            <a:extLst>
              <a:ext uri="{FF2B5EF4-FFF2-40B4-BE49-F238E27FC236}">
                <a16:creationId xmlns:a16="http://schemas.microsoft.com/office/drawing/2014/main" id="{C82265EF-93D8-DFF8-422B-C0B0013EB28C}"/>
              </a:ext>
            </a:extLst>
          </p:cNvPr>
          <p:cNvSpPr txBox="1"/>
          <p:nvPr/>
        </p:nvSpPr>
        <p:spPr>
          <a:xfrm>
            <a:off x="8169593" y="4173056"/>
            <a:ext cx="1248728" cy="446917"/>
          </a:xfrm>
          <a:prstGeom prst="rect">
            <a:avLst/>
          </a:prstGeom>
        </p:spPr>
        <p:txBody>
          <a:bodyPr vert="horz" wrap="square" lIns="0" tIns="36195" rIns="0" bIns="0" rtlCol="0">
            <a:spAutoFit/>
          </a:bodyPr>
          <a:lstStyle/>
          <a:p>
            <a:pPr marL="479425" marR="5080" indent="-466725">
              <a:lnSpc>
                <a:spcPts val="1639"/>
              </a:lnSpc>
              <a:spcBef>
                <a:spcPts val="285"/>
              </a:spcBef>
            </a:pPr>
            <a:r>
              <a:rPr lang="pt-BR" sz="1500" dirty="0">
                <a:solidFill>
                  <a:srgbClr val="FFFFFF"/>
                </a:solidFill>
                <a:latin typeface="Carlito"/>
                <a:cs typeface="Carlito"/>
              </a:rPr>
              <a:t>Filter </a:t>
            </a:r>
            <a:r>
              <a:rPr lang="pt-BR" sz="1500" dirty="0" err="1">
                <a:solidFill>
                  <a:srgbClr val="FFFFFF"/>
                </a:solidFill>
                <a:latin typeface="Carlito"/>
                <a:cs typeface="Carlito"/>
              </a:rPr>
              <a:t>launches</a:t>
            </a:r>
            <a:br>
              <a:rPr lang="pt-BR" sz="1500" dirty="0">
                <a:solidFill>
                  <a:srgbClr val="FFFFFF"/>
                </a:solidFill>
                <a:latin typeface="Carlito"/>
                <a:cs typeface="Carlito"/>
              </a:rPr>
            </a:br>
            <a:r>
              <a:rPr lang="pt-BR" sz="1500" dirty="0" err="1">
                <a:solidFill>
                  <a:srgbClr val="FFFFFF"/>
                </a:solidFill>
                <a:latin typeface="Carlito"/>
                <a:cs typeface="Carlito"/>
              </a:rPr>
              <a:t>falcon</a:t>
            </a:r>
            <a:r>
              <a:rPr lang="pt-BR" sz="1500" dirty="0">
                <a:solidFill>
                  <a:srgbClr val="FFFFFF"/>
                </a:solidFill>
                <a:latin typeface="Carlito"/>
                <a:cs typeface="Carlito"/>
              </a:rPr>
              <a:t> 9</a:t>
            </a:r>
            <a:endParaRPr lang="pt-BR" sz="1500" dirty="0">
              <a:latin typeface="Carlito"/>
              <a:cs typeface="Carlito"/>
            </a:endParaRPr>
          </a:p>
        </p:txBody>
      </p:sp>
      <p:cxnSp>
        <p:nvCxnSpPr>
          <p:cNvPr id="35" name="Conector de Seta Reta 34">
            <a:extLst>
              <a:ext uri="{FF2B5EF4-FFF2-40B4-BE49-F238E27FC236}">
                <a16:creationId xmlns:a16="http://schemas.microsoft.com/office/drawing/2014/main" id="{CCD2CF26-CD7D-E541-B4B9-E9662A85F697}"/>
              </a:ext>
            </a:extLst>
          </p:cNvPr>
          <p:cNvCxnSpPr>
            <a:cxnSpLocks/>
            <a:endCxn id="37" idx="2"/>
          </p:cNvCxnSpPr>
          <p:nvPr/>
        </p:nvCxnSpPr>
        <p:spPr>
          <a:xfrm flipV="1">
            <a:off x="8714772" y="3718446"/>
            <a:ext cx="0" cy="410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tângulo 36">
            <a:extLst>
              <a:ext uri="{FF2B5EF4-FFF2-40B4-BE49-F238E27FC236}">
                <a16:creationId xmlns:a16="http://schemas.microsoft.com/office/drawing/2014/main" id="{B94310AF-54D3-64AE-2270-ADFFFCC1F05D}"/>
              </a:ext>
            </a:extLst>
          </p:cNvPr>
          <p:cNvSpPr/>
          <p:nvPr/>
        </p:nvSpPr>
        <p:spPr>
          <a:xfrm>
            <a:off x="7937532" y="3261362"/>
            <a:ext cx="1554480" cy="4570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9" name="object 12">
            <a:extLst>
              <a:ext uri="{FF2B5EF4-FFF2-40B4-BE49-F238E27FC236}">
                <a16:creationId xmlns:a16="http://schemas.microsoft.com/office/drawing/2014/main" id="{FBC00173-21E5-3D36-3FB9-1C05778885D4}"/>
              </a:ext>
            </a:extLst>
          </p:cNvPr>
          <p:cNvSpPr txBox="1"/>
          <p:nvPr/>
        </p:nvSpPr>
        <p:spPr>
          <a:xfrm>
            <a:off x="8114981" y="3258825"/>
            <a:ext cx="1248728" cy="446917"/>
          </a:xfrm>
          <a:prstGeom prst="rect">
            <a:avLst/>
          </a:prstGeom>
        </p:spPr>
        <p:txBody>
          <a:bodyPr vert="horz" wrap="square" lIns="0" tIns="36195" rIns="0" bIns="0" rtlCol="0">
            <a:spAutoFit/>
          </a:bodyPr>
          <a:lstStyle/>
          <a:p>
            <a:pPr marL="479425" marR="5080" indent="-466725">
              <a:lnSpc>
                <a:spcPts val="1639"/>
              </a:lnSpc>
              <a:spcBef>
                <a:spcPts val="285"/>
              </a:spcBef>
            </a:pPr>
            <a:r>
              <a:rPr lang="pt-BR" sz="1500" dirty="0">
                <a:solidFill>
                  <a:srgbClr val="FFFFFF"/>
                </a:solidFill>
                <a:latin typeface="Carlito"/>
                <a:cs typeface="Carlito"/>
              </a:rPr>
              <a:t>impute </a:t>
            </a:r>
            <a:r>
              <a:rPr lang="pt-BR" sz="1500" dirty="0" err="1">
                <a:solidFill>
                  <a:srgbClr val="FFFFFF"/>
                </a:solidFill>
                <a:latin typeface="Carlito"/>
                <a:cs typeface="Carlito"/>
              </a:rPr>
              <a:t>missing</a:t>
            </a:r>
            <a:r>
              <a:rPr lang="pt-BR" sz="1500" dirty="0">
                <a:solidFill>
                  <a:srgbClr val="FFFFFF"/>
                </a:solidFill>
                <a:latin typeface="Carlito"/>
                <a:cs typeface="Carlito"/>
              </a:rPr>
              <a:t> </a:t>
            </a:r>
            <a:r>
              <a:rPr lang="pt-BR" sz="1500" dirty="0" err="1">
                <a:solidFill>
                  <a:srgbClr val="FFFFFF"/>
                </a:solidFill>
                <a:latin typeface="Carlito"/>
                <a:cs typeface="Carlito"/>
              </a:rPr>
              <a:t>values</a:t>
            </a:r>
            <a:endParaRPr lang="pt-BR" sz="1500" dirty="0">
              <a:latin typeface="Carlito"/>
              <a:cs typeface="Carlito"/>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409035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https://github.com/bsensix/IBM_Data_Science_Professional_Certification/blob/main/Module_1/data_collection_web_scraping.ipynb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Content Placeholder 4">
            <a:extLst>
              <a:ext uri="{FF2B5EF4-FFF2-40B4-BE49-F238E27FC236}">
                <a16:creationId xmlns:a16="http://schemas.microsoft.com/office/drawing/2014/main" id="{623D01AC-BD89-7C93-76F8-D148133E97AF}"/>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7" name="Retângulo 6">
            <a:extLst>
              <a:ext uri="{FF2B5EF4-FFF2-40B4-BE49-F238E27FC236}">
                <a16:creationId xmlns:a16="http://schemas.microsoft.com/office/drawing/2014/main" id="{7E3EF044-6DBC-920A-D03C-3EF482C2FBB4}"/>
              </a:ext>
            </a:extLst>
          </p:cNvPr>
          <p:cNvSpPr/>
          <p:nvPr/>
        </p:nvSpPr>
        <p:spPr>
          <a:xfrm>
            <a:off x="6096000" y="1920240"/>
            <a:ext cx="1554480" cy="863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bject 12">
            <a:extLst>
              <a:ext uri="{FF2B5EF4-FFF2-40B4-BE49-F238E27FC236}">
                <a16:creationId xmlns:a16="http://schemas.microsoft.com/office/drawing/2014/main" id="{42A674B9-B64C-C332-8F18-24F66A82BC26}"/>
              </a:ext>
            </a:extLst>
          </p:cNvPr>
          <p:cNvSpPr txBox="1"/>
          <p:nvPr/>
        </p:nvSpPr>
        <p:spPr>
          <a:xfrm>
            <a:off x="5851106" y="2094604"/>
            <a:ext cx="1727867" cy="446917"/>
          </a:xfrm>
          <a:prstGeom prst="rect">
            <a:avLst/>
          </a:prstGeom>
        </p:spPr>
        <p:txBody>
          <a:bodyPr vert="horz" wrap="square" lIns="0" tIns="36195" rIns="0" bIns="0" rtlCol="0">
            <a:spAutoFit/>
          </a:bodyPr>
          <a:lstStyle/>
          <a:p>
            <a:pPr marL="479425" marR="5080" indent="-466725" algn="ctr">
              <a:lnSpc>
                <a:spcPts val="1639"/>
              </a:lnSpc>
              <a:spcBef>
                <a:spcPts val="285"/>
              </a:spcBef>
            </a:pPr>
            <a:r>
              <a:rPr sz="1500" spc="-5" dirty="0">
                <a:solidFill>
                  <a:srgbClr val="FFFFFF"/>
                </a:solidFill>
                <a:latin typeface="Carlito"/>
                <a:cs typeface="Carlito"/>
              </a:rPr>
              <a:t>Request </a:t>
            </a:r>
            <a:r>
              <a:rPr lang="pt-BR" sz="1500" spc="-5" dirty="0">
                <a:solidFill>
                  <a:srgbClr val="FFFFFF"/>
                </a:solidFill>
                <a:latin typeface="Carlito"/>
                <a:cs typeface="Carlito"/>
              </a:rPr>
              <a:t> </a:t>
            </a:r>
            <a:br>
              <a:rPr lang="pt-BR" sz="1500" spc="-5" dirty="0">
                <a:solidFill>
                  <a:srgbClr val="FFFFFF"/>
                </a:solidFill>
                <a:latin typeface="Carlito"/>
                <a:cs typeface="Carlito"/>
              </a:rPr>
            </a:br>
            <a:r>
              <a:rPr sz="1500" spc="-10" dirty="0">
                <a:solidFill>
                  <a:srgbClr val="FFFFFF"/>
                </a:solidFill>
                <a:latin typeface="Carlito"/>
                <a:cs typeface="Carlito"/>
              </a:rPr>
              <a:t>(</a:t>
            </a:r>
            <a:r>
              <a:rPr lang="pt-BR" sz="1500" spc="-10" dirty="0">
                <a:solidFill>
                  <a:srgbClr val="FFFFFF"/>
                </a:solidFill>
                <a:latin typeface="Carlito"/>
                <a:cs typeface="Carlito"/>
              </a:rPr>
              <a:t>Wikipedia</a:t>
            </a:r>
            <a:r>
              <a:rPr sz="1500" dirty="0">
                <a:solidFill>
                  <a:srgbClr val="FFFFFF"/>
                </a:solidFill>
                <a:latin typeface="Carlito"/>
                <a:cs typeface="Carlito"/>
              </a:rPr>
              <a:t>)</a:t>
            </a:r>
            <a:endParaRPr sz="1500" dirty="0">
              <a:latin typeface="Carlito"/>
              <a:cs typeface="Carlito"/>
            </a:endParaRPr>
          </a:p>
        </p:txBody>
      </p:sp>
      <p:cxnSp>
        <p:nvCxnSpPr>
          <p:cNvPr id="9" name="Conector de Seta Reta 8">
            <a:extLst>
              <a:ext uri="{FF2B5EF4-FFF2-40B4-BE49-F238E27FC236}">
                <a16:creationId xmlns:a16="http://schemas.microsoft.com/office/drawing/2014/main" id="{DF3D031E-2653-6955-5D10-E4B72AE1F717}"/>
              </a:ext>
            </a:extLst>
          </p:cNvPr>
          <p:cNvCxnSpPr>
            <a:stCxn id="7" idx="2"/>
          </p:cNvCxnSpPr>
          <p:nvPr/>
        </p:nvCxnSpPr>
        <p:spPr>
          <a:xfrm>
            <a:off x="6873240" y="2783840"/>
            <a:ext cx="0" cy="467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tângulo 9">
            <a:extLst>
              <a:ext uri="{FF2B5EF4-FFF2-40B4-BE49-F238E27FC236}">
                <a16:creationId xmlns:a16="http://schemas.microsoft.com/office/drawing/2014/main" id="{F59CB468-A9D6-8CF7-C878-02A97532D2BC}"/>
              </a:ext>
            </a:extLst>
          </p:cNvPr>
          <p:cNvSpPr/>
          <p:nvPr/>
        </p:nvSpPr>
        <p:spPr>
          <a:xfrm>
            <a:off x="6111240" y="3261362"/>
            <a:ext cx="1554480" cy="4673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bject 12">
            <a:extLst>
              <a:ext uri="{FF2B5EF4-FFF2-40B4-BE49-F238E27FC236}">
                <a16:creationId xmlns:a16="http://schemas.microsoft.com/office/drawing/2014/main" id="{9B61CCEF-6A61-4FD3-3F6F-471404CFD85C}"/>
              </a:ext>
            </a:extLst>
          </p:cNvPr>
          <p:cNvSpPr txBox="1"/>
          <p:nvPr/>
        </p:nvSpPr>
        <p:spPr>
          <a:xfrm>
            <a:off x="6262211" y="3356228"/>
            <a:ext cx="1403509" cy="244554"/>
          </a:xfrm>
          <a:prstGeom prst="rect">
            <a:avLst/>
          </a:prstGeom>
        </p:spPr>
        <p:txBody>
          <a:bodyPr vert="horz" wrap="square" lIns="0" tIns="36195" rIns="0" bIns="0" rtlCol="0">
            <a:spAutoFit/>
          </a:bodyPr>
          <a:lstStyle/>
          <a:p>
            <a:pPr marL="479425" marR="5080" indent="-466725">
              <a:lnSpc>
                <a:spcPts val="1639"/>
              </a:lnSpc>
              <a:spcBef>
                <a:spcPts val="285"/>
              </a:spcBef>
            </a:pPr>
            <a:r>
              <a:rPr lang="pt-BR" sz="1600" spc="-15" dirty="0" err="1">
                <a:solidFill>
                  <a:srgbClr val="FFFFFF"/>
                </a:solidFill>
                <a:latin typeface="Carlito"/>
                <a:cs typeface="Carlito"/>
              </a:rPr>
              <a:t>BeautifulSoup</a:t>
            </a:r>
            <a:r>
              <a:rPr lang="pt-BR" sz="1500" spc="-5" dirty="0">
                <a:solidFill>
                  <a:srgbClr val="FFFFFF"/>
                </a:solidFill>
                <a:latin typeface="Carlito"/>
                <a:cs typeface="Carlito"/>
              </a:rPr>
              <a:t> </a:t>
            </a:r>
            <a:endParaRPr sz="1500" dirty="0">
              <a:latin typeface="Carlito"/>
              <a:cs typeface="Carlito"/>
            </a:endParaRPr>
          </a:p>
        </p:txBody>
      </p:sp>
      <p:cxnSp>
        <p:nvCxnSpPr>
          <p:cNvPr id="13" name="Conector de Seta Reta 12">
            <a:extLst>
              <a:ext uri="{FF2B5EF4-FFF2-40B4-BE49-F238E27FC236}">
                <a16:creationId xmlns:a16="http://schemas.microsoft.com/office/drawing/2014/main" id="{4062ADD2-6CC2-3E2E-B9CE-6EF80A27437B}"/>
              </a:ext>
            </a:extLst>
          </p:cNvPr>
          <p:cNvCxnSpPr>
            <a:cxnSpLocks/>
          </p:cNvCxnSpPr>
          <p:nvPr/>
        </p:nvCxnSpPr>
        <p:spPr>
          <a:xfrm>
            <a:off x="6873240" y="3670733"/>
            <a:ext cx="0" cy="352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tângulo 13">
            <a:extLst>
              <a:ext uri="{FF2B5EF4-FFF2-40B4-BE49-F238E27FC236}">
                <a16:creationId xmlns:a16="http://schemas.microsoft.com/office/drawing/2014/main" id="{A4EA4396-A2B9-9AD7-6D29-D1E7A1F6EC25}"/>
              </a:ext>
            </a:extLst>
          </p:cNvPr>
          <p:cNvSpPr/>
          <p:nvPr/>
        </p:nvSpPr>
        <p:spPr>
          <a:xfrm>
            <a:off x="6096000" y="4042946"/>
            <a:ext cx="1554480" cy="5744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bject 12">
            <a:extLst>
              <a:ext uri="{FF2B5EF4-FFF2-40B4-BE49-F238E27FC236}">
                <a16:creationId xmlns:a16="http://schemas.microsoft.com/office/drawing/2014/main" id="{FB788ABF-AC92-70C7-7FA0-E5C1CBD3753B}"/>
              </a:ext>
            </a:extLst>
          </p:cNvPr>
          <p:cNvSpPr txBox="1"/>
          <p:nvPr/>
        </p:nvSpPr>
        <p:spPr>
          <a:xfrm>
            <a:off x="6209665" y="4132047"/>
            <a:ext cx="2670175" cy="241733"/>
          </a:xfrm>
          <a:prstGeom prst="rect">
            <a:avLst/>
          </a:prstGeom>
        </p:spPr>
        <p:txBody>
          <a:bodyPr vert="horz" wrap="square" lIns="0" tIns="36195" rIns="0" bIns="0" rtlCol="0">
            <a:spAutoFit/>
          </a:bodyPr>
          <a:lstStyle/>
          <a:p>
            <a:pPr marL="479425" marR="5080" indent="-466725">
              <a:lnSpc>
                <a:spcPts val="1639"/>
              </a:lnSpc>
              <a:spcBef>
                <a:spcPts val="285"/>
              </a:spcBef>
            </a:pPr>
            <a:r>
              <a:rPr lang="pt-BR" sz="1500" spc="-5" dirty="0" err="1">
                <a:solidFill>
                  <a:srgbClr val="FFFFFF"/>
                </a:solidFill>
                <a:latin typeface="Carlito"/>
                <a:cs typeface="Carlito"/>
              </a:rPr>
              <a:t>find</a:t>
            </a:r>
            <a:r>
              <a:rPr lang="pt-BR" sz="1500" spc="-5" dirty="0">
                <a:solidFill>
                  <a:srgbClr val="FFFFFF"/>
                </a:solidFill>
                <a:latin typeface="Carlito"/>
                <a:cs typeface="Carlito"/>
              </a:rPr>
              <a:t> </a:t>
            </a:r>
            <a:r>
              <a:rPr lang="pt-BR" sz="1500" spc="-5" dirty="0" err="1">
                <a:solidFill>
                  <a:srgbClr val="FFFFFF"/>
                </a:solidFill>
                <a:latin typeface="Carlito"/>
                <a:cs typeface="Carlito"/>
              </a:rPr>
              <a:t>table</a:t>
            </a:r>
            <a:r>
              <a:rPr lang="pt-BR" sz="1500" spc="-5" dirty="0">
                <a:solidFill>
                  <a:srgbClr val="FFFFFF"/>
                </a:solidFill>
                <a:latin typeface="Carlito"/>
                <a:cs typeface="Carlito"/>
              </a:rPr>
              <a:t> </a:t>
            </a:r>
            <a:r>
              <a:rPr lang="pt-BR" sz="1500" spc="-5" dirty="0" err="1">
                <a:solidFill>
                  <a:srgbClr val="FFFFFF"/>
                </a:solidFill>
                <a:latin typeface="Carlito"/>
                <a:cs typeface="Carlito"/>
              </a:rPr>
              <a:t>and</a:t>
            </a:r>
            <a:r>
              <a:rPr lang="pt-BR" sz="1500" spc="-5" dirty="0">
                <a:solidFill>
                  <a:srgbClr val="FFFFFF"/>
                </a:solidFill>
                <a:latin typeface="Carlito"/>
                <a:cs typeface="Carlito"/>
              </a:rPr>
              <a:t> </a:t>
            </a:r>
            <a:r>
              <a:rPr lang="pt-BR" sz="1500" spc="-5" dirty="0" err="1">
                <a:solidFill>
                  <a:srgbClr val="FFFFFF"/>
                </a:solidFill>
                <a:latin typeface="Carlito"/>
                <a:cs typeface="Carlito"/>
              </a:rPr>
              <a:t>info</a:t>
            </a:r>
            <a:r>
              <a:rPr lang="pt-BR" sz="1500" spc="-5" dirty="0">
                <a:solidFill>
                  <a:srgbClr val="FFFFFF"/>
                </a:solidFill>
                <a:latin typeface="Carlito"/>
                <a:cs typeface="Carlito"/>
              </a:rPr>
              <a:t> </a:t>
            </a:r>
            <a:endParaRPr sz="1500" dirty="0">
              <a:latin typeface="Carlito"/>
              <a:cs typeface="Carlito"/>
            </a:endParaRPr>
          </a:p>
        </p:txBody>
      </p:sp>
      <p:cxnSp>
        <p:nvCxnSpPr>
          <p:cNvPr id="16" name="Conector de Seta Reta 15">
            <a:extLst>
              <a:ext uri="{FF2B5EF4-FFF2-40B4-BE49-F238E27FC236}">
                <a16:creationId xmlns:a16="http://schemas.microsoft.com/office/drawing/2014/main" id="{78D68F6F-20A7-35D5-C9D4-D302D77CBBCD}"/>
              </a:ext>
            </a:extLst>
          </p:cNvPr>
          <p:cNvCxnSpPr>
            <a:cxnSpLocks/>
          </p:cNvCxnSpPr>
          <p:nvPr/>
        </p:nvCxnSpPr>
        <p:spPr>
          <a:xfrm>
            <a:off x="6873240" y="4617436"/>
            <a:ext cx="0" cy="352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tângulo 16">
            <a:extLst>
              <a:ext uri="{FF2B5EF4-FFF2-40B4-BE49-F238E27FC236}">
                <a16:creationId xmlns:a16="http://schemas.microsoft.com/office/drawing/2014/main" id="{CF6F3BBD-B8FE-87AA-5D9A-32D4C9245241}"/>
              </a:ext>
            </a:extLst>
          </p:cNvPr>
          <p:cNvSpPr/>
          <p:nvPr/>
        </p:nvSpPr>
        <p:spPr>
          <a:xfrm>
            <a:off x="6111240" y="4970063"/>
            <a:ext cx="1554480" cy="5744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object 12">
            <a:extLst>
              <a:ext uri="{FF2B5EF4-FFF2-40B4-BE49-F238E27FC236}">
                <a16:creationId xmlns:a16="http://schemas.microsoft.com/office/drawing/2014/main" id="{51C0C7B2-2A1F-C2C6-8C95-22420343AFBD}"/>
              </a:ext>
            </a:extLst>
          </p:cNvPr>
          <p:cNvSpPr txBox="1"/>
          <p:nvPr/>
        </p:nvSpPr>
        <p:spPr>
          <a:xfrm>
            <a:off x="6161373" y="5027496"/>
            <a:ext cx="2799079" cy="241733"/>
          </a:xfrm>
          <a:prstGeom prst="rect">
            <a:avLst/>
          </a:prstGeom>
        </p:spPr>
        <p:txBody>
          <a:bodyPr vert="horz" wrap="square" lIns="0" tIns="36195" rIns="0" bIns="0" rtlCol="0">
            <a:spAutoFit/>
          </a:bodyPr>
          <a:lstStyle/>
          <a:p>
            <a:pPr marL="479425" marR="5080" indent="-466725">
              <a:lnSpc>
                <a:spcPts val="1639"/>
              </a:lnSpc>
              <a:spcBef>
                <a:spcPts val="285"/>
              </a:spcBef>
            </a:pPr>
            <a:r>
              <a:rPr lang="pt-BR" sz="1500" spc="-5" dirty="0" err="1">
                <a:solidFill>
                  <a:srgbClr val="FFFFFF"/>
                </a:solidFill>
                <a:latin typeface="Carlito"/>
                <a:cs typeface="Carlito"/>
              </a:rPr>
              <a:t>Create</a:t>
            </a:r>
            <a:r>
              <a:rPr lang="pt-BR" sz="1500" spc="-5" dirty="0">
                <a:solidFill>
                  <a:srgbClr val="FFFFFF"/>
                </a:solidFill>
                <a:latin typeface="Carlito"/>
                <a:cs typeface="Carlito"/>
              </a:rPr>
              <a:t> </a:t>
            </a:r>
            <a:r>
              <a:rPr lang="pt-BR" sz="1500" dirty="0" err="1">
                <a:solidFill>
                  <a:srgbClr val="FFFFFF"/>
                </a:solidFill>
                <a:latin typeface="Carlito"/>
                <a:cs typeface="Carlito"/>
              </a:rPr>
              <a:t>Dictionary</a:t>
            </a:r>
            <a:endParaRPr sz="1500" dirty="0">
              <a:latin typeface="Carlito"/>
              <a:cs typeface="Carlito"/>
            </a:endParaRPr>
          </a:p>
        </p:txBody>
      </p:sp>
      <p:cxnSp>
        <p:nvCxnSpPr>
          <p:cNvPr id="19" name="Conector de Seta Reta 18">
            <a:extLst>
              <a:ext uri="{FF2B5EF4-FFF2-40B4-BE49-F238E27FC236}">
                <a16:creationId xmlns:a16="http://schemas.microsoft.com/office/drawing/2014/main" id="{D62D5BA8-2E7F-61AC-EA43-AE50A6D38272}"/>
              </a:ext>
            </a:extLst>
          </p:cNvPr>
          <p:cNvCxnSpPr>
            <a:cxnSpLocks/>
            <a:stCxn id="17" idx="3"/>
          </p:cNvCxnSpPr>
          <p:nvPr/>
        </p:nvCxnSpPr>
        <p:spPr>
          <a:xfrm>
            <a:off x="7665720" y="5257308"/>
            <a:ext cx="2844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tângulo 19">
            <a:extLst>
              <a:ext uri="{FF2B5EF4-FFF2-40B4-BE49-F238E27FC236}">
                <a16:creationId xmlns:a16="http://schemas.microsoft.com/office/drawing/2014/main" id="{7A229149-EB24-9FA1-2D5F-FC84F9F9EB5D}"/>
              </a:ext>
            </a:extLst>
          </p:cNvPr>
          <p:cNvSpPr/>
          <p:nvPr/>
        </p:nvSpPr>
        <p:spPr>
          <a:xfrm>
            <a:off x="7950200" y="4970063"/>
            <a:ext cx="1554480" cy="5744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object 12">
            <a:extLst>
              <a:ext uri="{FF2B5EF4-FFF2-40B4-BE49-F238E27FC236}">
                <a16:creationId xmlns:a16="http://schemas.microsoft.com/office/drawing/2014/main" id="{7D1B6D81-DA56-C6F7-3B6F-45F049ED27EB}"/>
              </a:ext>
            </a:extLst>
          </p:cNvPr>
          <p:cNvSpPr txBox="1"/>
          <p:nvPr/>
        </p:nvSpPr>
        <p:spPr>
          <a:xfrm>
            <a:off x="8169593" y="5016436"/>
            <a:ext cx="1322420" cy="446917"/>
          </a:xfrm>
          <a:prstGeom prst="rect">
            <a:avLst/>
          </a:prstGeom>
        </p:spPr>
        <p:txBody>
          <a:bodyPr vert="horz" wrap="square" lIns="0" tIns="36195" rIns="0" bIns="0" rtlCol="0">
            <a:spAutoFit/>
          </a:bodyPr>
          <a:lstStyle/>
          <a:p>
            <a:pPr marL="479425" marR="5080" indent="-466725">
              <a:lnSpc>
                <a:spcPts val="1639"/>
              </a:lnSpc>
              <a:spcBef>
                <a:spcPts val="285"/>
              </a:spcBef>
            </a:pPr>
            <a:r>
              <a:rPr lang="pt-BR" sz="1500" dirty="0">
                <a:solidFill>
                  <a:srgbClr val="FFFFFF"/>
                </a:solidFill>
                <a:latin typeface="Carlito"/>
                <a:cs typeface="Carlito"/>
              </a:rPr>
              <a:t>Extrair data</a:t>
            </a:r>
            <a:br>
              <a:rPr lang="pt-BR" sz="1500" dirty="0">
                <a:solidFill>
                  <a:srgbClr val="FFFFFF"/>
                </a:solidFill>
                <a:latin typeface="Carlito"/>
                <a:cs typeface="Carlito"/>
              </a:rPr>
            </a:br>
            <a:r>
              <a:rPr lang="pt-BR" sz="1500" dirty="0" err="1">
                <a:solidFill>
                  <a:srgbClr val="FFFFFF"/>
                </a:solidFill>
                <a:latin typeface="Carlito"/>
                <a:cs typeface="Carlito"/>
              </a:rPr>
              <a:t>Dictionary</a:t>
            </a:r>
            <a:r>
              <a:rPr lang="pt-BR" sz="1500" spc="-5" dirty="0">
                <a:solidFill>
                  <a:srgbClr val="FFFFFF"/>
                </a:solidFill>
                <a:latin typeface="Carlito"/>
                <a:cs typeface="Carlito"/>
              </a:rPr>
              <a:t> </a:t>
            </a:r>
            <a:endParaRPr sz="1500" dirty="0">
              <a:latin typeface="Carlito"/>
              <a:cs typeface="Carlito"/>
            </a:endParaRPr>
          </a:p>
        </p:txBody>
      </p:sp>
      <p:cxnSp>
        <p:nvCxnSpPr>
          <p:cNvPr id="22" name="Conector de Seta Reta 21">
            <a:extLst>
              <a:ext uri="{FF2B5EF4-FFF2-40B4-BE49-F238E27FC236}">
                <a16:creationId xmlns:a16="http://schemas.microsoft.com/office/drawing/2014/main" id="{EB844A44-7926-709F-0D76-3A02DD7F9984}"/>
              </a:ext>
            </a:extLst>
          </p:cNvPr>
          <p:cNvCxnSpPr>
            <a:cxnSpLocks/>
          </p:cNvCxnSpPr>
          <p:nvPr/>
        </p:nvCxnSpPr>
        <p:spPr>
          <a:xfrm flipV="1">
            <a:off x="8714772" y="4702996"/>
            <a:ext cx="0" cy="240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tângulo 22">
            <a:extLst>
              <a:ext uri="{FF2B5EF4-FFF2-40B4-BE49-F238E27FC236}">
                <a16:creationId xmlns:a16="http://schemas.microsoft.com/office/drawing/2014/main" id="{CE11E57C-585D-CA7D-94EE-0B984E3270F5}"/>
              </a:ext>
            </a:extLst>
          </p:cNvPr>
          <p:cNvSpPr/>
          <p:nvPr/>
        </p:nvSpPr>
        <p:spPr>
          <a:xfrm>
            <a:off x="7950200" y="4128506"/>
            <a:ext cx="1554480" cy="5744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4" name="object 12">
            <a:extLst>
              <a:ext uri="{FF2B5EF4-FFF2-40B4-BE49-F238E27FC236}">
                <a16:creationId xmlns:a16="http://schemas.microsoft.com/office/drawing/2014/main" id="{66DB5648-8141-C0F6-A76E-F4852B15CE6D}"/>
              </a:ext>
            </a:extLst>
          </p:cNvPr>
          <p:cNvSpPr txBox="1"/>
          <p:nvPr/>
        </p:nvSpPr>
        <p:spPr>
          <a:xfrm>
            <a:off x="8169593" y="4173056"/>
            <a:ext cx="1248728" cy="446917"/>
          </a:xfrm>
          <a:prstGeom prst="rect">
            <a:avLst/>
          </a:prstGeom>
        </p:spPr>
        <p:txBody>
          <a:bodyPr vert="horz" wrap="square" lIns="0" tIns="36195" rIns="0" bIns="0" rtlCol="0">
            <a:spAutoFit/>
          </a:bodyPr>
          <a:lstStyle/>
          <a:p>
            <a:pPr marL="479425" marR="5080" indent="-466725">
              <a:lnSpc>
                <a:spcPts val="1639"/>
              </a:lnSpc>
              <a:spcBef>
                <a:spcPts val="285"/>
              </a:spcBef>
            </a:pPr>
            <a:r>
              <a:rPr lang="pt-BR" sz="1500" dirty="0">
                <a:solidFill>
                  <a:srgbClr val="FFFFFF"/>
                </a:solidFill>
                <a:latin typeface="Carlito"/>
                <a:cs typeface="Carlito"/>
              </a:rPr>
              <a:t>Filter </a:t>
            </a:r>
            <a:r>
              <a:rPr lang="pt-BR" sz="1500" dirty="0" err="1">
                <a:solidFill>
                  <a:srgbClr val="FFFFFF"/>
                </a:solidFill>
                <a:latin typeface="Carlito"/>
                <a:cs typeface="Carlito"/>
              </a:rPr>
              <a:t>launches</a:t>
            </a:r>
            <a:br>
              <a:rPr lang="pt-BR" sz="1500" dirty="0">
                <a:solidFill>
                  <a:srgbClr val="FFFFFF"/>
                </a:solidFill>
                <a:latin typeface="Carlito"/>
                <a:cs typeface="Carlito"/>
              </a:rPr>
            </a:br>
            <a:r>
              <a:rPr lang="pt-BR" sz="1500" dirty="0" err="1">
                <a:solidFill>
                  <a:srgbClr val="FFFFFF"/>
                </a:solidFill>
                <a:latin typeface="Carlito"/>
                <a:cs typeface="Carlito"/>
              </a:rPr>
              <a:t>falcon</a:t>
            </a:r>
            <a:r>
              <a:rPr lang="pt-BR" sz="1500" dirty="0">
                <a:solidFill>
                  <a:srgbClr val="FFFFFF"/>
                </a:solidFill>
                <a:latin typeface="Carlito"/>
                <a:cs typeface="Carlito"/>
              </a:rPr>
              <a:t> 9</a:t>
            </a:r>
            <a:endParaRPr lang="pt-BR" sz="1500" dirty="0">
              <a:latin typeface="Carlito"/>
              <a:cs typeface="Carlito"/>
            </a:endParaRPr>
          </a:p>
        </p:txBody>
      </p:sp>
      <p:cxnSp>
        <p:nvCxnSpPr>
          <p:cNvPr id="25" name="Conector de Seta Reta 24">
            <a:extLst>
              <a:ext uri="{FF2B5EF4-FFF2-40B4-BE49-F238E27FC236}">
                <a16:creationId xmlns:a16="http://schemas.microsoft.com/office/drawing/2014/main" id="{32B17FDA-CDAE-F710-D549-F608F4C9B7CA}"/>
              </a:ext>
            </a:extLst>
          </p:cNvPr>
          <p:cNvCxnSpPr>
            <a:cxnSpLocks/>
            <a:endCxn id="26" idx="2"/>
          </p:cNvCxnSpPr>
          <p:nvPr/>
        </p:nvCxnSpPr>
        <p:spPr>
          <a:xfrm flipV="1">
            <a:off x="8714772" y="3718446"/>
            <a:ext cx="0" cy="410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tângulo 25">
            <a:extLst>
              <a:ext uri="{FF2B5EF4-FFF2-40B4-BE49-F238E27FC236}">
                <a16:creationId xmlns:a16="http://schemas.microsoft.com/office/drawing/2014/main" id="{21078286-39E9-6582-A919-FAA67C311DD9}"/>
              </a:ext>
            </a:extLst>
          </p:cNvPr>
          <p:cNvSpPr/>
          <p:nvPr/>
        </p:nvSpPr>
        <p:spPr>
          <a:xfrm>
            <a:off x="7937532" y="3261362"/>
            <a:ext cx="1554480" cy="4570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8" name="object 12">
            <a:extLst>
              <a:ext uri="{FF2B5EF4-FFF2-40B4-BE49-F238E27FC236}">
                <a16:creationId xmlns:a16="http://schemas.microsoft.com/office/drawing/2014/main" id="{149C10D2-6CE6-D737-F4F6-9C08A47258E8}"/>
              </a:ext>
            </a:extLst>
          </p:cNvPr>
          <p:cNvSpPr txBox="1"/>
          <p:nvPr/>
        </p:nvSpPr>
        <p:spPr>
          <a:xfrm>
            <a:off x="8083233" y="3217675"/>
            <a:ext cx="2670175" cy="485389"/>
          </a:xfrm>
          <a:prstGeom prst="rect">
            <a:avLst/>
          </a:prstGeom>
        </p:spPr>
        <p:txBody>
          <a:bodyPr vert="horz" wrap="square" lIns="0" tIns="36195" rIns="0" bIns="0" rtlCol="0">
            <a:spAutoFit/>
          </a:bodyPr>
          <a:lstStyle/>
          <a:p>
            <a:pPr marL="479425" marR="5080" indent="-466725">
              <a:lnSpc>
                <a:spcPts val="1639"/>
              </a:lnSpc>
              <a:spcBef>
                <a:spcPts val="285"/>
              </a:spcBef>
            </a:pPr>
            <a:r>
              <a:rPr lang="pt-BR" sz="1500" dirty="0" err="1">
                <a:solidFill>
                  <a:srgbClr val="FFFFFF"/>
                </a:solidFill>
                <a:latin typeface="Carlito"/>
                <a:cs typeface="Carlito"/>
              </a:rPr>
              <a:t>Dictionary</a:t>
            </a:r>
            <a:r>
              <a:rPr lang="pt-BR" sz="1500" spc="-5" dirty="0">
                <a:solidFill>
                  <a:srgbClr val="FFFFFF"/>
                </a:solidFill>
                <a:latin typeface="Carlito"/>
                <a:cs typeface="Carlito"/>
              </a:rPr>
              <a:t> </a:t>
            </a:r>
            <a:r>
              <a:rPr lang="pt-BR" sz="1500" spc="-5" dirty="0" err="1">
                <a:solidFill>
                  <a:srgbClr val="FFFFFF"/>
                </a:solidFill>
                <a:latin typeface="Carlito"/>
                <a:cs typeface="Carlito"/>
              </a:rPr>
              <a:t>to</a:t>
            </a:r>
            <a:r>
              <a:rPr lang="pt-BR" sz="1500" spc="-5" dirty="0">
                <a:solidFill>
                  <a:srgbClr val="FFFFFF"/>
                </a:solidFill>
                <a:latin typeface="Carlito"/>
                <a:cs typeface="Carlito"/>
              </a:rPr>
              <a:t> </a:t>
            </a:r>
          </a:p>
          <a:p>
            <a:pPr marL="479425" marR="5080" indent="-466725">
              <a:lnSpc>
                <a:spcPts val="1639"/>
              </a:lnSpc>
              <a:spcBef>
                <a:spcPts val="285"/>
              </a:spcBef>
            </a:pPr>
            <a:r>
              <a:rPr lang="pt-BR" sz="1500" spc="-5" dirty="0" err="1">
                <a:solidFill>
                  <a:srgbClr val="FFFFFF"/>
                </a:solidFill>
                <a:latin typeface="Carlito"/>
                <a:cs typeface="Carlito"/>
              </a:rPr>
              <a:t>Dataframe</a:t>
            </a:r>
            <a:r>
              <a:rPr lang="pt-BR" sz="1500" spc="-5" dirty="0">
                <a:solidFill>
                  <a:srgbClr val="FFFFFF"/>
                </a:solidFill>
                <a:latin typeface="Carlito"/>
                <a:cs typeface="Carlito"/>
              </a:rPr>
              <a:t> </a:t>
            </a:r>
            <a:endParaRPr sz="1500" dirty="0">
              <a:latin typeface="Carlito"/>
              <a:cs typeface="Carlito"/>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203</TotalTime>
  <Words>2621</Words>
  <Application>Microsoft Office PowerPoint</Application>
  <PresentationFormat>Widescreen</PresentationFormat>
  <Paragraphs>225</Paragraphs>
  <Slides>47</Slides>
  <Notes>4</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47</vt:i4>
      </vt:variant>
    </vt:vector>
  </HeadingPairs>
  <TitlesOfParts>
    <vt:vector size="53" baseType="lpstr">
      <vt:lpstr>Abadi</vt:lpstr>
      <vt:lpstr>Arial</vt:lpstr>
      <vt:lpstr>Calibri</vt:lpstr>
      <vt:lpstr>Carlito</vt:lpstr>
      <vt:lpstr>IBM Plex Mono SemiBold</vt:lpstr>
      <vt:lpstr>Custom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Breno Yuri Costa Nunes</cp:lastModifiedBy>
  <cp:revision>207</cp:revision>
  <dcterms:created xsi:type="dcterms:W3CDTF">2021-04-29T18:58:34Z</dcterms:created>
  <dcterms:modified xsi:type="dcterms:W3CDTF">2024-07-06T19:49:39Z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